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aj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aj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FFF"/>
          </a:solidFill>
        </a:fill>
      </a:tcStyle>
    </a:wholeTbl>
    <a:band2H>
      <a:tcTxStyle b="def" i="def"/>
      <a:tcStyle>
        <a:tcBdr/>
        <a:fill>
          <a:solidFill>
            <a:srgbClr val="E6F0FF"/>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F0CC"/>
          </a:solidFill>
        </a:fill>
      </a:tcStyle>
    </a:wholeTbl>
    <a:band2H>
      <a:tcTxStyle b="def" i="def"/>
      <a:tcStyle>
        <a:tcBdr/>
        <a:fill>
          <a:solidFill>
            <a:srgbClr val="EAF8E7"/>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CDDF"/>
          </a:solidFill>
        </a:fill>
      </a:tcStyle>
    </a:wholeTbl>
    <a:band2H>
      <a:tcTxStyle b="def" i="def"/>
      <a:tcStyle>
        <a:tcBdr/>
        <a:fill>
          <a:solidFill>
            <a:srgbClr val="FFE8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ajor">
          <a:srgbClr val="5E5E5E"/>
        </a:fontRef>
        <a:srgbClr val="5E5E5E"/>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5E5E5E"/>
        </a:fontRef>
        <a:srgbClr val="5E5E5E"/>
      </a:tcTxStyle>
      <a:tcStyle>
        <a:tcBdr>
          <a:left>
            <a:ln w="12700" cap="flat">
              <a:noFill/>
              <a:miter lim="400000"/>
            </a:ln>
          </a:left>
          <a:right>
            <a:ln w="12700" cap="flat">
              <a:noFill/>
              <a:miter lim="400000"/>
            </a:ln>
          </a:right>
          <a:top>
            <a:ln w="508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5E5E5E"/>
              </a:solidFill>
              <a:prstDash val="solid"/>
              <a:round/>
            </a:ln>
          </a:top>
          <a:bottom>
            <a:ln w="25400" cap="flat">
              <a:solidFill>
                <a:srgbClr val="5E5E5E"/>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ajor">
          <a:srgbClr val="5E5E5E"/>
        </a:fontRef>
        <a:srgbClr val="5E5E5E"/>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1D1D1"/>
          </a:solidFill>
        </a:fill>
      </a:tcStyle>
    </a:wholeTbl>
    <a:band2H>
      <a:tcTxStyle b="def" i="def"/>
      <a:tcStyle>
        <a:tcBdr/>
        <a:fill>
          <a:solidFill>
            <a:srgbClr val="E9E9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5E5E5E"/>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s>

</file>

<file path=ppt/media/image1.png>
</file>

<file path=ppt/media/image1.tif>
</file>

<file path=ppt/media/image10.png>
</file>

<file path=ppt/media/image11.png>
</file>

<file path=ppt/media/image12.png>
</file>

<file path=ppt/media/image13.png>
</file>

<file path=ppt/media/image2.png>
</file>

<file path=ppt/media/image2.tif>
</file>

<file path=ppt/media/image3.png>
</file>

<file path=ppt/media/image3.tif>
</file>

<file path=ppt/media/image4.png>
</file>

<file path=ppt/media/image4.tif>
</file>

<file path=ppt/media/image5.png>
</file>

<file path=ppt/media/image5.tif>
</file>

<file path=ppt/media/image6.png>
</file>

<file path=ppt/media/image6.tif>
</file>

<file path=ppt/media/image7.png>
</file>

<file path=ppt/media/image7.tif>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82" name="Shape 182"/>
          <p:cNvSpPr/>
          <p:nvPr>
            <p:ph type="sldImg"/>
          </p:nvPr>
        </p:nvSpPr>
        <p:spPr>
          <a:xfrm>
            <a:off x="1143000" y="685800"/>
            <a:ext cx="4572000" cy="3429000"/>
          </a:xfrm>
          <a:prstGeom prst="rect">
            <a:avLst/>
          </a:prstGeom>
        </p:spPr>
        <p:txBody>
          <a:bodyPr/>
          <a:lstStyle/>
          <a:p>
            <a:pPr/>
          </a:p>
        </p:txBody>
      </p:sp>
      <p:sp>
        <p:nvSpPr>
          <p:cNvPr id="183" name="Shape 18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33.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34.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3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In today’s lecture, we will discuss common distributed systems architectures.</a:t>
            </a:r>
          </a:p>
          <a:p>
            <a:pPr/>
            <a:r>
              <a:t>(Read slide)</a:t>
            </a:r>
          </a:p>
          <a:p>
            <a:pPr/>
            <a:r>
              <a:t>In the same way that object oriented design patterns let us reason about trade-offs in common problems, software architectures let us reason about tradeoffs to common problems, but at a much larger scale.</a:t>
            </a:r>
          </a:p>
          <a:p>
            <a:pPr/>
            <a:r>
              <a:t>For example, consider the layout of buildings on campus: determining where to put what building and how people flow between them is an important step of design.</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9" name="Shape 479"/>
          <p:cNvSpPr/>
          <p:nvPr>
            <p:ph type="sldImg"/>
          </p:nvPr>
        </p:nvSpPr>
        <p:spPr>
          <a:prstGeom prst="rect">
            <a:avLst/>
          </a:prstGeom>
        </p:spPr>
        <p:txBody>
          <a:bodyPr/>
          <a:lstStyle/>
          <a:p>
            <a:pPr/>
          </a:p>
        </p:txBody>
      </p:sp>
      <p:sp>
        <p:nvSpPr>
          <p:cNvPr id="480" name="Shape 480"/>
          <p:cNvSpPr/>
          <p:nvPr>
            <p:ph type="body" sz="quarter" idx="1"/>
          </p:nvPr>
        </p:nvSpPr>
        <p:spPr>
          <a:prstGeom prst="rect">
            <a:avLst/>
          </a:prstGeom>
        </p:spPr>
        <p:txBody>
          <a:bodyPr/>
          <a:lstStyle/>
          <a:p>
            <a:pPr/>
            <a:r>
              <a:t>To achieve these stated requirements, GFS’ architecture is split into two tiers.</a:t>
            </a:r>
          </a:p>
          <a:p>
            <a:pPr/>
            <a:r>
              <a:t>Each file is split into multiple “chunks” of 128MB. A GFS Metadata tier, which knows the names of each of the files, and for each file, knows where the “chunks” are.</a:t>
            </a:r>
          </a:p>
          <a:p>
            <a:pPr/>
            <a:r>
              <a:t>The Chunk tier stores each of the 128MB chunks.</a:t>
            </a:r>
          </a:p>
          <a:p>
            <a:pPr/>
            <a:r>
              <a:t>For a client to read a file, like “/foo/bar”, it first asks the metadata tier for the list of chunks and the chunk servers that have it.</a:t>
            </a:r>
            <a:br/>
            <a:r>
              <a:t>Then, it can directly connect to the relevant chunk servers in the chunk tier and read the file.</a:t>
            </a:r>
          </a:p>
          <a:p>
            <a:pPr/>
            <a:r>
              <a:t>The chunk tier can scale extremely efficiently, because supporting more (and bigger) concurrent reads/writes just means that we add more chunk servers. This tiering can be further expanded so that chunks are replicated between multiple chunk servers, creating yet another tier, but getting into the details of GFS further is really the topic of a distributed systems class.</a:t>
            </a:r>
          </a:p>
          <a:p>
            <a:pPr/>
          </a:p>
          <a:p>
            <a:pPr/>
            <a:r>
              <a:t>Of course: there might be a bottleneck on the metadata tier: every single request will pass through it (to find which chunk server to talk to). But: the requirements stated that it was OK for there to be a latency to start a large read or write - so this is an adequate design for the requirements. Within Google, GFS has since been replaced by a much more complex system that alleviates this bottleneck, but this design is widely deployed today - the very popular “Hadoop” map/reduce library implements a distributed filesystem “HDFS” which is exactly this one!</a:t>
            </a:r>
          </a:p>
          <a:p>
            <a:pPr/>
          </a:p>
          <a:p>
            <a:pPr/>
            <a:r>
              <a:t>Our important takeaway for GFS is that it allows for high-throughput reads and writes by allowing this “chunk” tier to scale with little limitation.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4" name="Shape 524"/>
          <p:cNvSpPr/>
          <p:nvPr>
            <p:ph type="sldImg"/>
          </p:nvPr>
        </p:nvSpPr>
        <p:spPr>
          <a:prstGeom prst="rect">
            <a:avLst/>
          </a:prstGeom>
        </p:spPr>
        <p:txBody>
          <a:bodyPr/>
          <a:lstStyle/>
          <a:p>
            <a:pPr/>
          </a:p>
        </p:txBody>
      </p:sp>
      <p:sp>
        <p:nvSpPr>
          <p:cNvPr id="525" name="Shape 525"/>
          <p:cNvSpPr/>
          <p:nvPr>
            <p:ph type="body" sz="quarter" idx="1"/>
          </p:nvPr>
        </p:nvSpPr>
        <p:spPr>
          <a:prstGeom prst="rect">
            <a:avLst/>
          </a:prstGeom>
        </p:spPr>
        <p:txBody>
          <a:bodyPr/>
          <a:lstStyle/>
          <a:p>
            <a:pPr/>
            <a:r>
              <a:t>(Read slide; note that figure on right is map/reduce architecture, showing pipeline through stages)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69" name="Shape 569"/>
          <p:cNvSpPr/>
          <p:nvPr>
            <p:ph type="sldImg"/>
          </p:nvPr>
        </p:nvSpPr>
        <p:spPr>
          <a:prstGeom prst="rect">
            <a:avLst/>
          </a:prstGeom>
        </p:spPr>
        <p:txBody>
          <a:bodyPr/>
          <a:lstStyle/>
          <a:p>
            <a:pPr/>
          </a:p>
        </p:txBody>
      </p:sp>
      <p:sp>
        <p:nvSpPr>
          <p:cNvPr id="570" name="Shape 570"/>
          <p:cNvSpPr/>
          <p:nvPr>
            <p:ph type="body" sz="quarter" idx="1"/>
          </p:nvPr>
        </p:nvSpPr>
        <p:spPr>
          <a:prstGeom prst="rect">
            <a:avLst/>
          </a:prstGeom>
        </p:spPr>
        <p:txBody>
          <a:bodyPr/>
          <a:lstStyle/>
          <a:p>
            <a:pPr/>
            <a:r>
              <a:t>How does a pipeline architecture address our distributed systems requirements and tradeoffs?</a:t>
            </a:r>
          </a:p>
          <a:p>
            <a:pPr/>
            <a:r>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pPr/>
            <a:r>
              <a:t>The limitation that we will run into is the bandwidth to transfer the inputs and outputs from each stage in the pipeline to the next.</a:t>
            </a:r>
          </a:p>
          <a:p>
            <a:pPr/>
            <a:r>
              <a:t>However, once we recognize this limitation, we can also design systems around it: consider this exact problem of map/reduce running on a lot of data. How do we move that big amount of data to be in the right spot to run a task on it? Map/Reduce is implemented in conjunction with GFS: each filter in the pipeline is run on a chunk server that already has that piece of data.</a:t>
            </a:r>
          </a:p>
          <a:p>
            <a:pPr/>
          </a:p>
          <a:p>
            <a:pPr/>
            <a:r>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6" name="Shape 576"/>
          <p:cNvSpPr/>
          <p:nvPr>
            <p:ph type="sldImg"/>
          </p:nvPr>
        </p:nvSpPr>
        <p:spPr>
          <a:prstGeom prst="rect">
            <a:avLst/>
          </a:prstGeom>
        </p:spPr>
        <p:txBody>
          <a:bodyPr/>
          <a:lstStyle/>
          <a:p>
            <a:pPr/>
          </a:p>
        </p:txBody>
      </p:sp>
      <p:sp>
        <p:nvSpPr>
          <p:cNvPr id="577" name="Shape 577"/>
          <p:cNvSpPr/>
          <p:nvPr>
            <p:ph type="body" sz="quarter" idx="1"/>
          </p:nvPr>
        </p:nvSpPr>
        <p:spPr>
          <a:prstGeom prst="rect">
            <a:avLst/>
          </a:prstGeom>
        </p:spPr>
        <p:txBody>
          <a:bodyPr/>
          <a:lstStyle/>
          <a:p>
            <a:pPr/>
            <a:r>
              <a:t>(Read slide)</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1" name="Shape 591"/>
          <p:cNvSpPr/>
          <p:nvPr>
            <p:ph type="sldImg"/>
          </p:nvPr>
        </p:nvSpPr>
        <p:spPr>
          <a:prstGeom prst="rect">
            <a:avLst/>
          </a:prstGeom>
        </p:spPr>
        <p:txBody>
          <a:bodyPr/>
          <a:lstStyle/>
          <a:p>
            <a:pPr/>
          </a:p>
        </p:txBody>
      </p:sp>
      <p:sp>
        <p:nvSpPr>
          <p:cNvPr id="592" name="Shape 592"/>
          <p:cNvSpPr/>
          <p:nvPr>
            <p:ph type="body" sz="quarter" idx="1"/>
          </p:nvPr>
        </p:nvSpPr>
        <p:spPr>
          <a:prstGeom prst="rect">
            <a:avLst/>
          </a:prstGeom>
        </p:spPr>
        <p:txBody>
          <a:bodyPr/>
          <a:lstStyle/>
          <a:p>
            <a:pPr/>
            <a:r>
              <a:t>Event driven architectures are very useful to compose multiple systems together that have different requirements.</a:t>
            </a:r>
          </a:p>
          <a:p>
            <a:pPr/>
            <a:r>
              <a:t>For example: How do we design a system like Slack, which needs to support real-time text chat for potentially thousands of users in the same channel. We want those message to be delivered in real-time (with the least possible latency), but will accept potential failures: if some client is slow to respond to acknowledge a message, we should still keep sending the message to the rest of the clients. But, at the same time, we want to ensure that we have an authoritative record that guarantees that all of the chat messages in a channel are recorded in the order in which they were received, with fault tolerance?</a:t>
            </a:r>
          </a:p>
          <a:p>
            <a:pPr/>
          </a:p>
          <a:p>
            <a:pPr/>
            <a:r>
              <a:t>These are conflicting requirements. Building one system that does both things seems impossible.</a:t>
            </a:r>
          </a:p>
          <a:p>
            <a:pPr/>
            <a:r>
              <a:t>This is where the idea of an event-driven architecture comes into play</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7" name="Shape 597"/>
          <p:cNvSpPr/>
          <p:nvPr>
            <p:ph type="sldImg"/>
          </p:nvPr>
        </p:nvSpPr>
        <p:spPr>
          <a:prstGeom prst="rect">
            <a:avLst/>
          </a:prstGeom>
        </p:spPr>
        <p:txBody>
          <a:bodyPr/>
          <a:lstStyle/>
          <a:p>
            <a:pPr/>
          </a:p>
        </p:txBody>
      </p:sp>
      <p:sp>
        <p:nvSpPr>
          <p:cNvPr id="598" name="Shape 598"/>
          <p:cNvSpPr/>
          <p:nvPr>
            <p:ph type="body" sz="quarter" idx="1"/>
          </p:nvPr>
        </p:nvSpPr>
        <p:spPr>
          <a:prstGeom prst="rect">
            <a:avLst/>
          </a:prstGeom>
        </p:spPr>
        <p:txBody>
          <a:bodyPr/>
          <a:lstStyle/>
          <a:p>
            <a:pPr/>
            <a:r>
              <a:t>The core concept of event-driven architectures is to separate responsibilities (or tiers, if you will) by processing units. We can take these two conflicting requirements and organize them into two processing units around these responsibilities:</a:t>
            </a:r>
          </a:p>
          <a:p>
            <a:pPr marL="220578" indent="-220578">
              <a:buSzPct val="100000"/>
              <a:buChar char="*"/>
            </a:pPr>
            <a:r>
              <a:t>Real time processing unit optimizes for speed and availability of distributing all messages in real time to as many clients as possible. It makes no fault tolerance guarantees - if parts of it fail, clients will not get their messages in real time. However, the clients could still retrieve them (perhaps somewhat slower) from…</a:t>
            </a:r>
          </a:p>
          <a:p>
            <a:pPr marL="220578" indent="-220578">
              <a:buSzPct val="100000"/>
              <a:buChar char="*"/>
            </a:pPr>
            <a:r>
              <a:t>Persistence processing unit, which optimizes for fault-tolerance, sacrificing speed and availability. Every message that is received by the persistence processing unit is guaranteed to be available in the future if clients ask for it.</a:t>
            </a:r>
          </a:p>
          <a:p>
            <a:pPr/>
          </a:p>
          <a:p>
            <a:pPr/>
            <a:r>
              <a:t>By using the pattern of an event-driven architecture, we can then add an event queue service that receives the chat messages from clients and dispatches them to both processing units. The event queue will be fault tolerant in that it has a buffer of messages that have been received, but not yet processed by the “persistence” component. As the persistence component archives the messages, the buffer can be freed.</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17" name="Shape 617"/>
          <p:cNvSpPr/>
          <p:nvPr>
            <p:ph type="sldImg"/>
          </p:nvPr>
        </p:nvSpPr>
        <p:spPr>
          <a:prstGeom prst="rect">
            <a:avLst/>
          </a:prstGeom>
        </p:spPr>
        <p:txBody>
          <a:bodyPr/>
          <a:lstStyle/>
          <a:p>
            <a:pPr/>
          </a:p>
        </p:txBody>
      </p:sp>
      <p:sp>
        <p:nvSpPr>
          <p:cNvPr id="618" name="Shape 618"/>
          <p:cNvSpPr/>
          <p:nvPr>
            <p:ph type="body" sz="quarter" idx="1"/>
          </p:nvPr>
        </p:nvSpPr>
        <p:spPr>
          <a:prstGeom prst="rect">
            <a:avLst/>
          </a:prstGeom>
        </p:spPr>
        <p:txBody>
          <a:bodyPr/>
          <a:lstStyle/>
          <a:p>
            <a:pPr/>
            <a:r>
              <a:t>Here is a high-level architecture diagram that shows how we might go about implementing this real time chat service.</a:t>
            </a:r>
          </a:p>
          <a:p>
            <a:pPr/>
          </a:p>
          <a:p>
            <a:pPr/>
            <a:r>
              <a:t>Messages flow into our system, and are delivered to both components - the real time service and the persistence service. </a:t>
            </a:r>
          </a:p>
          <a:p>
            <a:pPr/>
          </a:p>
          <a:p>
            <a:pPr/>
            <a:r>
              <a:t>We do not show the details of how each of the components is implemented (that’s a topic for another class), but list an example of the kinds of off-the-shelf infrastructure that are likely to be used by each component.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3" name="Shape 623"/>
          <p:cNvSpPr/>
          <p:nvPr>
            <p:ph type="sldImg"/>
          </p:nvPr>
        </p:nvSpPr>
        <p:spPr>
          <a:prstGeom prst="rect">
            <a:avLst/>
          </a:prstGeom>
        </p:spPr>
        <p:txBody>
          <a:bodyPr/>
          <a:lstStyle/>
          <a:p>
            <a:pPr/>
          </a:p>
        </p:txBody>
      </p:sp>
      <p:sp>
        <p:nvSpPr>
          <p:cNvPr id="624" name="Shape 624"/>
          <p:cNvSpPr/>
          <p:nvPr>
            <p:ph type="body" sz="quarter" idx="1"/>
          </p:nvPr>
        </p:nvSpPr>
        <p:spPr>
          <a:prstGeom prst="rect">
            <a:avLst/>
          </a:prstGeom>
        </p:spPr>
        <p:txBody>
          <a:bodyPr/>
          <a:lstStyle/>
          <a:p>
            <a:pPr/>
            <a:r>
              <a:t>(Read slide)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9" name="Shape 629"/>
          <p:cNvSpPr/>
          <p:nvPr>
            <p:ph type="sldImg"/>
          </p:nvPr>
        </p:nvSpPr>
        <p:spPr>
          <a:prstGeom prst="rect">
            <a:avLst/>
          </a:prstGeom>
        </p:spPr>
        <p:txBody>
          <a:bodyPr/>
          <a:lstStyle/>
          <a:p>
            <a:pPr/>
          </a:p>
        </p:txBody>
      </p:sp>
      <p:sp>
        <p:nvSpPr>
          <p:cNvPr id="630" name="Shape 630"/>
          <p:cNvSpPr/>
          <p:nvPr>
            <p:ph type="body" sz="quarter" idx="1"/>
          </p:nvPr>
        </p:nvSpPr>
        <p:spPr>
          <a:prstGeom prst="rect">
            <a:avLst/>
          </a:prstGeom>
        </p:spPr>
        <p:txBody>
          <a:bodyPr/>
          <a:lstStyle/>
          <a:p>
            <a:pPr/>
            <a:r>
              <a:t>(Read slide)</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8" name="Shape 748"/>
          <p:cNvSpPr/>
          <p:nvPr>
            <p:ph type="sldImg"/>
          </p:nvPr>
        </p:nvSpPr>
        <p:spPr>
          <a:prstGeom prst="rect">
            <a:avLst/>
          </a:prstGeom>
        </p:spPr>
        <p:txBody>
          <a:bodyPr/>
          <a:lstStyle/>
          <a:p>
            <a:pPr/>
          </a:p>
        </p:txBody>
      </p:sp>
      <p:sp>
        <p:nvSpPr>
          <p:cNvPr id="749" name="Shape 749"/>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t>Here is an example of a micro services architecture for a productivity application. There are multiple components to this application. Each component is shown as a grey box, and is a micro service.</a:t>
            </a:r>
          </a:p>
          <a:p>
            <a:pPr defTabSz="914400">
              <a:lnSpc>
                <a:spcPct val="100000"/>
              </a:lnSpc>
              <a:defRPr sz="1600">
                <a:latin typeface="Calibri"/>
                <a:ea typeface="Calibri"/>
                <a:cs typeface="Calibri"/>
                <a:sym typeface="Calibri"/>
              </a:defRPr>
            </a:pPr>
            <a:r>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p>
          <a:p>
            <a:pPr defTabSz="914400">
              <a:lnSpc>
                <a:spcPct val="100000"/>
              </a:lnSpc>
              <a:defRPr sz="1600">
                <a:latin typeface="Calibri"/>
                <a:ea typeface="Calibri"/>
                <a:cs typeface="Calibri"/>
                <a:sym typeface="Calibri"/>
              </a:defRPr>
            </a:pPr>
            <a:r>
              <a:t>Common question: How is this different from the event-based system?</a:t>
            </a:r>
            <a:br/>
            <a:r>
              <a:t>A: Picture looks very similar. Difference is that the services communicate directly with each other over a well-defined API, rather than having a message queue that routes the messages to the different services.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Shape 265"/>
          <p:cNvSpPr/>
          <p:nvPr>
            <p:ph type="sldImg"/>
          </p:nvPr>
        </p:nvSpPr>
        <p:spPr>
          <a:prstGeom prst="rect">
            <a:avLst/>
          </a:prstGeom>
        </p:spPr>
        <p:txBody>
          <a:bodyPr/>
          <a:lstStyle/>
          <a:p>
            <a:pPr/>
          </a:p>
        </p:txBody>
      </p:sp>
      <p:sp>
        <p:nvSpPr>
          <p:cNvPr id="266" name="Shape 266"/>
          <p:cNvSpPr/>
          <p:nvPr>
            <p:ph type="body" sz="quarter" idx="1"/>
          </p:nvPr>
        </p:nvSpPr>
        <p:spPr>
          <a:prstGeom prst="rect">
            <a:avLst/>
          </a:prstGeom>
        </p:spPr>
        <p:txBody>
          <a:bodyPr/>
          <a:lstStyle/>
          <a:p>
            <a:pPr/>
            <a:r>
              <a:t>For large, complex systems, the architectures must inevitably involve some compromise. As we discussed in the last module, even with infinity resources, there will still be fundamental limitations to our system’s performance.</a:t>
            </a:r>
          </a:p>
          <a:p>
            <a:pPr/>
            <a:r>
              <a:t>In summary: the key challenges that distributed systems need to design around are:</a:t>
            </a:r>
          </a:p>
          <a:p>
            <a:pPr marL="220578" indent="-220578">
              <a:buSzPct val="100000"/>
              <a:buChar char="*"/>
            </a:pPr>
            <a:r>
              <a:t>greater potential to see at least one component fail (given independent failure probabilities and increase in number of components)</a:t>
            </a:r>
          </a:p>
          <a:p>
            <a:pPr marL="220578" indent="-220578">
              <a:buSzPct val="100000"/>
              <a:buChar char="*"/>
            </a:pPr>
            <a:r>
              <a:t>Now we can also see the network link fail (not just a machine fail)</a:t>
            </a:r>
          </a:p>
          <a:p>
            <a:pPr marL="220578" indent="-220578">
              <a:buSzPct val="100000"/>
              <a:buChar char="*"/>
            </a:pPr>
            <a:r>
              <a:t>Limited high-speed networks between sites (limited throughput)</a:t>
            </a:r>
          </a:p>
          <a:p>
            <a:pPr marL="220578" indent="-220578">
              <a:buSzPct val="100000"/>
              <a:buChar char="*"/>
            </a:pPr>
            <a:r>
              <a:t>Speed of light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4" name="Shape 764"/>
          <p:cNvSpPr/>
          <p:nvPr>
            <p:ph type="sldImg"/>
          </p:nvPr>
        </p:nvSpPr>
        <p:spPr>
          <a:prstGeom prst="rect">
            <a:avLst/>
          </a:prstGeom>
        </p:spPr>
        <p:txBody>
          <a:bodyPr/>
          <a:lstStyle/>
          <a:p>
            <a:pPr/>
          </a:p>
        </p:txBody>
      </p:sp>
      <p:sp>
        <p:nvSpPr>
          <p:cNvPr id="765" name="Shape 765"/>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pPr/>
            <a:r>
              <a:t>It is hard to say generally when it makes sense to create a micro service architecture vs a more monolithic one. For very simple systems, the micro service architecture might simply be adding complexity. But, theoretically, as the system grows in complexity, the micro service abstraction improves understanding and productivity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4" name="Shape 794"/>
          <p:cNvSpPr/>
          <p:nvPr>
            <p:ph type="sldImg"/>
          </p:nvPr>
        </p:nvSpPr>
        <p:spPr>
          <a:prstGeom prst="rect">
            <a:avLst/>
          </a:prstGeom>
        </p:spPr>
        <p:txBody>
          <a:bodyPr/>
          <a:lstStyle/>
          <a:p>
            <a:pPr/>
          </a:p>
        </p:txBody>
      </p:sp>
      <p:sp>
        <p:nvSpPr>
          <p:cNvPr id="795" name="Shape 795"/>
          <p:cNvSpPr/>
          <p:nvPr>
            <p:ph type="body" sz="quarter" idx="1"/>
          </p:nvPr>
        </p:nvSpPr>
        <p:spPr>
          <a:prstGeom prst="rect">
            <a:avLst/>
          </a:prstGeom>
        </p:spPr>
        <p:txBody>
          <a:bodyPr/>
          <a:lstStyle/>
          <a:p>
            <a:pPr/>
            <a:r>
              <a:t>(Read slide)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2" name="Shape 882"/>
          <p:cNvSpPr/>
          <p:nvPr>
            <p:ph type="sldImg"/>
          </p:nvPr>
        </p:nvSpPr>
        <p:spPr>
          <a:prstGeom prst="rect">
            <a:avLst/>
          </a:prstGeom>
        </p:spPr>
        <p:txBody>
          <a:bodyPr/>
          <a:lstStyle/>
          <a:p>
            <a:pPr/>
          </a:p>
        </p:txBody>
      </p:sp>
      <p:sp>
        <p:nvSpPr>
          <p:cNvPr id="883" name="Shape 883"/>
          <p:cNvSpPr/>
          <p:nvPr>
            <p:ph type="body" sz="quarter" idx="1"/>
          </p:nvPr>
        </p:nvSpPr>
        <p:spPr>
          <a:prstGeom prst="rect">
            <a:avLst/>
          </a:prstGeom>
        </p:spPr>
        <p:txBody>
          <a:bodyPr/>
          <a:lstStyle/>
          <a:p>
            <a:pPr/>
            <a:r>
              <a:t>(Read slide)</a:t>
            </a:r>
          </a:p>
          <a:p>
            <a:pPr/>
            <a:r>
              <a:t>The code on the right is a snippet of the OpenAPI specification for the Create Viewing Area method of the TownService API. We do not expect you to be able to read or write these specifications directly. Instead, we suggest using tools…</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7" name="Shape 897"/>
          <p:cNvSpPr/>
          <p:nvPr>
            <p:ph type="sldImg"/>
          </p:nvPr>
        </p:nvSpPr>
        <p:spPr>
          <a:prstGeom prst="rect">
            <a:avLst/>
          </a:prstGeom>
        </p:spPr>
        <p:txBody>
          <a:bodyPr/>
          <a:lstStyle/>
          <a:p>
            <a:pPr/>
          </a:p>
        </p:txBody>
      </p:sp>
      <p:sp>
        <p:nvSpPr>
          <p:cNvPr id="898" name="Shape 898"/>
          <p:cNvSpPr/>
          <p:nvPr>
            <p:ph type="body" sz="quarter" idx="1"/>
          </p:nvPr>
        </p:nvSpPr>
        <p:spPr>
          <a:prstGeom prst="rect">
            <a:avLst/>
          </a:prstGeom>
        </p:spPr>
        <p:txBody>
          <a:bodyPr/>
          <a:lstStyle/>
          <a:p>
            <a:pPr/>
            <a:r>
              <a:t>Rather than write the specification directly, you can use a library like “tsoa” (really: it is pronounced “so, uh”) that automatically generates the specification from an annotated TypeScript class. It also generates the boilerplate needed to connect your API endpoint to a web server. This is a very handy approach to get the benefits of the formal specification without much extra work.</a:t>
            </a:r>
          </a:p>
          <a:p>
            <a:pPr/>
          </a:p>
          <a:p>
            <a:pPr/>
            <a:r>
              <a:t>On the left, we can see the “createViewingArea” method in the TownService file “TownsController.ts”. The underlined annotations are hints to TSOA that indicate that:</a:t>
            </a:r>
          </a:p>
          <a:p>
            <a:pPr marL="294105" indent="-294105">
              <a:buSzPct val="100000"/>
              <a:buAutoNum type="arabicPeriod" startAt="1"/>
            </a:pPr>
            <a:r>
              <a:t>This class defines methods that can be invoked on the base route /towns</a:t>
            </a:r>
          </a:p>
          <a:p>
            <a:pPr marL="294105" indent="-294105">
              <a:buSzPct val="100000"/>
              <a:buAutoNum type="arabicPeriod" startAt="1"/>
            </a:pPr>
            <a:r>
              <a:t>This method can be invoked by making a POST request to /towns/{townID}/viewingArea - where /towns was the base route for the class. {townID} is a path parameter</a:t>
            </a:r>
          </a:p>
          <a:p>
            <a:pPr marL="294105" indent="-294105">
              <a:buSzPct val="100000"/>
              <a:buAutoNum type="arabicPeriod" startAt="1"/>
            </a:pPr>
            <a:r>
              <a:t>In the event of an InvalidParametersError, the HTTP response will have the error status code “400”</a:t>
            </a:r>
          </a:p>
          <a:p>
            <a:pPr marL="294105" indent="-294105">
              <a:buSzPct val="100000"/>
              <a:buAutoNum type="arabicPeriod" startAt="1"/>
            </a:pPr>
            <a:r>
              <a:t>The “townID” parameter to the method should come from the path parameter with the same name (part of the URL)</a:t>
            </a:r>
          </a:p>
          <a:p>
            <a:pPr marL="294105" indent="-294105">
              <a:buSzPct val="100000"/>
              <a:buAutoNum type="arabicPeriod" startAt="1"/>
            </a:pPr>
            <a:r>
              <a:t>The “sessionToken”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startAt="1"/>
            </a:pPr>
            <a:r>
              <a:t>The requestBody parameter should come from the HTTP body of the POST request</a:t>
            </a:r>
          </a:p>
          <a:p>
            <a:pPr/>
          </a:p>
          <a:p>
            <a:pPr/>
            <a:r>
              <a:t>TSOA generates all the glue to make this server work and creates an OpenAPI specification (the one shown on the last slide), which we can then use for other useful tasks like auto-generating a client for this API, or auto-generating web-based documentation. Note that it even carried our JSDoc comments about the parameters through (neat!)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7" name="Shape 907"/>
          <p:cNvSpPr/>
          <p:nvPr>
            <p:ph type="sldImg"/>
          </p:nvPr>
        </p:nvSpPr>
        <p:spPr>
          <a:prstGeom prst="rect">
            <a:avLst/>
          </a:prstGeom>
        </p:spPr>
        <p:txBody>
          <a:bodyPr/>
          <a:lstStyle/>
          <a:p>
            <a:pPr/>
          </a:p>
        </p:txBody>
      </p:sp>
      <p:sp>
        <p:nvSpPr>
          <p:cNvPr id="908" name="Shape 908"/>
          <p:cNvSpPr/>
          <p:nvPr>
            <p:ph type="body" sz="quarter" idx="1"/>
          </p:nvPr>
        </p:nvSpPr>
        <p:spPr>
          <a:prstGeom prst="rect">
            <a:avLst/>
          </a:prstGeom>
        </p:spPr>
        <p:txBody>
          <a:bodyPr/>
          <a:lstStyle/>
          <a:p>
            <a:pPr/>
            <a:r>
              <a:t>With the remainder of today’s class time, 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Particularly when our distributed systems involve replication, we also discussed the challenge that they must make between consistency: Maintaining that “single server” behavior - all clients see the same values regardless of failures - and availability: allowing all nodes to continue operating in the presence of a single failure. </a:t>
            </a:r>
          </a:p>
          <a:p>
            <a:pPr/>
          </a:p>
          <a:p>
            <a:pPr/>
            <a:r>
              <a:t>Remember: DNS makes the compromise that it is OK to see the wrong value.</a:t>
            </a:r>
          </a:p>
          <a:p>
            <a:pPr/>
          </a:p>
          <a:p>
            <a:pPr/>
            <a:r>
              <a:t>Software architectures will let us see common solutions to the question of how to structure our system, given different goals.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Shape 311"/>
          <p:cNvSpPr/>
          <p:nvPr>
            <p:ph type="sldImg"/>
          </p:nvPr>
        </p:nvSpPr>
        <p:spPr>
          <a:prstGeom prst="rect">
            <a:avLst/>
          </a:prstGeom>
        </p:spPr>
        <p:txBody>
          <a:bodyPr/>
          <a:lstStyle/>
          <a:p>
            <a:pPr/>
          </a:p>
        </p:txBody>
      </p:sp>
      <p:sp>
        <p:nvSpPr>
          <p:cNvPr id="312" name="Shape 312"/>
          <p:cNvSpPr/>
          <p:nvPr>
            <p:ph type="body" sz="quarter" idx="1"/>
          </p:nvPr>
        </p:nvSpPr>
        <p:spPr>
          <a:prstGeom prst="rect">
            <a:avLst/>
          </a:prstGeom>
        </p:spPr>
        <p:txBody>
          <a:bodyPr/>
          <a:lstStyle/>
          <a:p>
            <a:pPr/>
            <a:r>
              <a:t>While most distributed systems involve multiple “servers” coordinating to act as one, it is also worthwhile to consider the case of a single server interacting with multiple clients. 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pPr/>
            <a:r>
              <a:t>(Read slide, next slide will have example of a monolithic design and its faults)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7" name="Shape 317"/>
          <p:cNvSpPr/>
          <p:nvPr>
            <p:ph type="sldImg"/>
          </p:nvPr>
        </p:nvSpPr>
        <p:spPr>
          <a:prstGeom prst="rect">
            <a:avLst/>
          </a:prstGeom>
        </p:spPr>
        <p:txBody>
          <a:bodyPr/>
          <a:lstStyle/>
          <a:p>
            <a:pPr/>
          </a:p>
        </p:txBody>
      </p:sp>
      <p:sp>
        <p:nvSpPr>
          <p:cNvPr id="318" name="Shape 318"/>
          <p:cNvSpPr/>
          <p:nvPr>
            <p:ph type="body" sz="quarter" idx="1"/>
          </p:nvPr>
        </p:nvSpPr>
        <p:spPr>
          <a:prstGeom prst="rect">
            <a:avLst/>
          </a:prstGeom>
        </p:spPr>
        <p:txBody>
          <a:bodyPr/>
          <a:lstStyle/>
          <a:p>
            <a:pPr/>
            <a:r>
              <a:t>To summarize how NFS is a “monolithic system”: </a:t>
            </a:r>
          </a:p>
          <a:p>
            <a:pPr/>
            <a:r>
              <a:t>(Read slide)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Shape 334"/>
          <p:cNvSpPr/>
          <p:nvPr>
            <p:ph type="sldImg"/>
          </p:nvPr>
        </p:nvSpPr>
        <p:spPr>
          <a:prstGeom prst="rect">
            <a:avLst/>
          </a:prstGeom>
        </p:spPr>
        <p:txBody>
          <a:bodyPr/>
          <a:lstStyle/>
          <a:p>
            <a:pPr/>
          </a:p>
        </p:txBody>
      </p:sp>
      <p:sp>
        <p:nvSpPr>
          <p:cNvPr id="335" name="Shape 335"/>
          <p:cNvSpPr/>
          <p:nvPr>
            <p:ph type="body" sz="quarter" idx="1"/>
          </p:nvPr>
        </p:nvSpPr>
        <p:spPr>
          <a:prstGeom prst="rect">
            <a:avLst/>
          </a:prstGeom>
        </p:spPr>
        <p:txBody>
          <a:bodyPr/>
          <a:lstStyle/>
          <a:p>
            <a:pPr/>
            <a:r>
              <a:t>While the monolithic architecture of NFS is certainly applicable to many use-cases (it is very widely used!), there are limitations to this architecture.</a:t>
            </a:r>
          </a:p>
          <a:p>
            <a:pPr/>
          </a:p>
          <a:p>
            <a:pPr/>
            <a:r>
              <a:t>To scale a monolith (like NFS), our single option is to replace our server with a bigger server. Eventually, we will reach a limit of the performance of a single server. By definition, the monolith has a single server, so to break this scaling barrier, we will need a new architecture.</a:t>
            </a:r>
          </a:p>
          <a:p>
            <a:pPr/>
          </a:p>
          <a:p>
            <a:pPr/>
            <a:r>
              <a:t>Similarly, the performance of the monolith is limited by the performance of that single node and its network links. If, in this figure, we have 5 clients all trying to read 100GB files concurrently, they will be limited by the total throughput of this one server.</a:t>
            </a:r>
          </a:p>
          <a:p>
            <a:pPr/>
          </a:p>
          <a:p>
            <a:pPr/>
            <a:r>
              <a:t>Lastly, we will be quite limited in terms of a fault tolerance story here. If the single server goes down, the whole system goes down.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Shape 340"/>
          <p:cNvSpPr/>
          <p:nvPr>
            <p:ph type="sldImg"/>
          </p:nvPr>
        </p:nvSpPr>
        <p:spPr>
          <a:prstGeom prst="rect">
            <a:avLst/>
          </a:prstGeom>
        </p:spPr>
        <p:txBody>
          <a:bodyPr/>
          <a:lstStyle/>
          <a:p>
            <a:pPr/>
          </a:p>
        </p:txBody>
      </p:sp>
      <p:sp>
        <p:nvSpPr>
          <p:cNvPr id="341" name="Shape 341"/>
          <p:cNvSpPr/>
          <p:nvPr>
            <p:ph type="body" sz="quarter" idx="1"/>
          </p:nvPr>
        </p:nvSpPr>
        <p:spPr>
          <a:prstGeom prst="rect">
            <a:avLst/>
          </a:prstGeom>
        </p:spPr>
        <p:txBody>
          <a:bodyPr/>
          <a:lstStyle/>
          <a:p>
            <a:pPr/>
            <a:r>
              <a:t>To motivate the next architecture that we will discuss, recall two of the constraints in distributed systems from the last module: latency and throughput.</a:t>
            </a:r>
          </a:p>
          <a:p>
            <a:pPr/>
          </a:p>
          <a:p>
            <a:pPr/>
            <a:r>
              <a:t>These constraints impose significant tradeoffs for architectures that rely on replication, particularly over long distances.</a:t>
            </a:r>
          </a:p>
          <a:p>
            <a:pPr/>
          </a:p>
          <a:p>
            <a:pPr/>
            <a:r>
              <a:t>First: Since replication (with consistency) requires that updates are made to all servers that maintain a replica of that data, replication *adds* latency to reads or writes by requiring that updates are acknowledged by all replicas before committing them.</a:t>
            </a:r>
          </a:p>
          <a:p>
            <a:pPr/>
          </a:p>
          <a:p>
            <a:pPr/>
            <a:r>
              <a:t>Second: Given limited network throughput, there is often not enough bandwidth to maintain replication of all data across all nodes.</a:t>
            </a:r>
          </a:p>
          <a:p>
            <a:pPr/>
          </a:p>
          <a:p>
            <a:pPr/>
            <a:r>
              <a:t>As a result, most distributed system architectures consider both replication and partitioning.</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7" name="Shape 347"/>
          <p:cNvSpPr/>
          <p:nvPr>
            <p:ph type="sldImg"/>
          </p:nvPr>
        </p:nvSpPr>
        <p:spPr>
          <a:prstGeom prst="rect">
            <a:avLst/>
          </a:prstGeom>
        </p:spPr>
        <p:txBody>
          <a:bodyPr/>
          <a:lstStyle/>
          <a:p>
            <a:pPr/>
          </a:p>
        </p:txBody>
      </p:sp>
      <p:sp>
        <p:nvSpPr>
          <p:cNvPr id="348" name="Shape 348"/>
          <p:cNvSpPr/>
          <p:nvPr>
            <p:ph type="body" sz="quarter" idx="1"/>
          </p:nvPr>
        </p:nvSpPr>
        <p:spPr>
          <a:prstGeom prst="rect">
            <a:avLst/>
          </a:prstGeom>
        </p:spPr>
        <p:txBody>
          <a:bodyPr/>
          <a:lstStyle/>
          <a:p>
            <a:pPr/>
            <a:r>
              <a:t>DNS, which we discussed in the last module, is an example of what we call a “tiered” architecture.</a:t>
            </a:r>
          </a:p>
          <a:p>
            <a:pPr/>
            <a:r>
              <a:t>(Read slide)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Shape 365"/>
          <p:cNvSpPr/>
          <p:nvPr>
            <p:ph type="sldImg"/>
          </p:nvPr>
        </p:nvSpPr>
        <p:spPr>
          <a:prstGeom prst="rect">
            <a:avLst/>
          </a:prstGeom>
        </p:spPr>
        <p:txBody>
          <a:bodyPr/>
          <a:lstStyle/>
          <a:p>
            <a:pPr/>
          </a:p>
        </p:txBody>
      </p:sp>
      <p:sp>
        <p:nvSpPr>
          <p:cNvPr id="366" name="Shape 366"/>
          <p:cNvSpPr/>
          <p:nvPr>
            <p:ph type="body" sz="quarter" idx="1"/>
          </p:nvPr>
        </p:nvSpPr>
        <p:spPr>
          <a:prstGeom prst="rect">
            <a:avLst/>
          </a:prstGeom>
        </p:spPr>
        <p:txBody>
          <a:bodyPr/>
          <a:lstStyle/>
          <a:p>
            <a:pPr/>
            <a:r>
              <a:t>How might we consider applying this idea of partitioning to a network filesystem, like our NFS monolith?</a:t>
            </a:r>
          </a:p>
          <a:p>
            <a:pPr/>
            <a:r>
              <a:t>A classic example of tiering distributed filesystems is GFS, the Google File System.</a:t>
            </a:r>
          </a:p>
          <a:p>
            <a:pPr/>
            <a:r>
              <a:t>(Read stated requirements) </a:t>
            </a:r>
          </a:p>
          <a:p>
            <a:pPr/>
          </a:p>
          <a:p>
            <a:pPr/>
            <a:r>
              <a:t>The key problem is that the throughput of a single server is limited, so we need some way to have multiple servers, so that clients can read/write files on those different servers, allowing for scaling. But how do we coordinate multiple servers?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1" name="Body Level One…"/>
          <p:cNvSpPr txBox="1"/>
          <p:nvPr>
            <p:ph type="body" sz="quarter" idx="1" hasCustomPrompt="1"/>
          </p:nvPr>
        </p:nvSpPr>
        <p:spPr>
          <a:xfrm>
            <a:off x="1201340" y="11859862"/>
            <a:ext cx="21971004" cy="636980"/>
          </a:xfrm>
          <a:prstGeom prst="rect">
            <a:avLst/>
          </a:prstGeom>
        </p:spPr>
        <p:txBody>
          <a:bodyPr lIns="45718" tIns="45718" rIns="45718" bIns="45718"/>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12" name="Presentation Title"/>
          <p:cNvSpPr txBox="1"/>
          <p:nvPr>
            <p:ph type="title" hasCustomPrompt="1"/>
          </p:nvPr>
        </p:nvSpPr>
        <p:spPr>
          <a:xfrm>
            <a:off x="1206496" y="2574991"/>
            <a:ext cx="21971005" cy="4648202"/>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21" hasCustomPrompt="1"/>
          </p:nvPr>
        </p:nvSpPr>
        <p:spPr>
          <a:xfrm>
            <a:off x="1201342" y="7223190"/>
            <a:ext cx="21971002" cy="1905002"/>
          </a:xfrm>
          <a:prstGeom prst="rect">
            <a:avLst/>
          </a:prstGeom>
        </p:spPr>
        <p:txBody>
          <a:bodyPr/>
          <a:lstStyle>
            <a:lvl1pPr marL="0" indent="0" defTabSz="825500">
              <a:lnSpc>
                <a:spcPct val="100000"/>
              </a:lnSpc>
              <a:spcBef>
                <a:spcPts val="0"/>
              </a:spcBef>
              <a:buSzTx/>
              <a:buNone/>
              <a:defRPr b="1" sz="5500"/>
            </a:lvl1pPr>
          </a:lstStyle>
          <a:p>
            <a:pPr/>
            <a:r>
              <a:t>Presentation Subtitle</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6"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97"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98"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6"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0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1_Title &amp; Bullets">
    <p:spTree>
      <p:nvGrpSpPr>
        <p:cNvPr id="1" name=""/>
        <p:cNvGrpSpPr/>
        <p:nvPr/>
      </p:nvGrpSpPr>
      <p:grpSpPr>
        <a:xfrm>
          <a:off x="0" y="0"/>
          <a:ext cx="0" cy="0"/>
          <a:chOff x="0" y="0"/>
          <a:chExt cx="0" cy="0"/>
        </a:xfrm>
      </p:grpSpPr>
      <p:sp>
        <p:nvSpPr>
          <p:cNvPr id="1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122" name="Title Text"/>
          <p:cNvSpPr txBox="1"/>
          <p:nvPr>
            <p:ph type="title"/>
          </p:nvPr>
        </p:nvSpPr>
        <p:spPr>
          <a:prstGeom prst="rect">
            <a:avLst/>
          </a:prstGeom>
        </p:spPr>
        <p:txBody>
          <a:bodyPr/>
          <a:lstStyle/>
          <a:p>
            <a:pPr/>
            <a:r>
              <a:t>Title Text</a:t>
            </a:r>
          </a:p>
        </p:txBody>
      </p:sp>
      <p:sp>
        <p:nvSpPr>
          <p:cNvPr id="1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30" name="Body Level One…"/>
          <p:cNvSpPr txBox="1"/>
          <p:nvPr>
            <p:ph type="body" idx="1"/>
          </p:nvPr>
        </p:nvSpPr>
        <p:spPr>
          <a:xfrm>
            <a:off x="716757" y="2803424"/>
            <a:ext cx="22950486" cy="8840391"/>
          </a:xfrm>
          <a:prstGeom prst="rect">
            <a:avLst/>
          </a:prstGeom>
        </p:spPr>
        <p:txBody>
          <a:bodyPr lIns="71437" tIns="71437" rIns="71437" bIns="71437"/>
          <a:lstStyle>
            <a:lvl1pPr marL="694531" indent="-694531" defTabSz="821531">
              <a:lnSpc>
                <a:spcPct val="100000"/>
              </a:lnSpc>
              <a:spcBef>
                <a:spcPts val="1500"/>
              </a:spcBef>
              <a:buSzPct val="75000"/>
              <a:defRPr sz="5000">
                <a:latin typeface="Helvetica Light"/>
                <a:ea typeface="Helvetica Light"/>
                <a:cs typeface="Helvetica Light"/>
                <a:sym typeface="Helvetica Light"/>
              </a:defRPr>
            </a:lvl1pPr>
            <a:lvl2pPr marL="1139031" indent="-694531" defTabSz="821531">
              <a:lnSpc>
                <a:spcPct val="100000"/>
              </a:lnSpc>
              <a:spcBef>
                <a:spcPts val="1500"/>
              </a:spcBef>
              <a:buSzPct val="75000"/>
              <a:defRPr sz="5000">
                <a:latin typeface="Helvetica Light"/>
                <a:ea typeface="Helvetica Light"/>
                <a:cs typeface="Helvetica Light"/>
                <a:sym typeface="Helvetica Light"/>
              </a:defRPr>
            </a:lvl2pPr>
            <a:lvl3pPr marL="1583531" indent="-694531" defTabSz="821531">
              <a:lnSpc>
                <a:spcPct val="100000"/>
              </a:lnSpc>
              <a:spcBef>
                <a:spcPts val="1500"/>
              </a:spcBef>
              <a:buSzPct val="75000"/>
              <a:defRPr sz="5000">
                <a:latin typeface="Helvetica Light"/>
                <a:ea typeface="Helvetica Light"/>
                <a:cs typeface="Helvetica Light"/>
                <a:sym typeface="Helvetica Light"/>
              </a:defRPr>
            </a:lvl3pPr>
            <a:lvl4pPr marL="2028031" indent="-694531" defTabSz="821531">
              <a:lnSpc>
                <a:spcPct val="100000"/>
              </a:lnSpc>
              <a:spcBef>
                <a:spcPts val="1500"/>
              </a:spcBef>
              <a:buSzPct val="75000"/>
              <a:defRPr sz="5000">
                <a:latin typeface="Helvetica Light"/>
                <a:ea typeface="Helvetica Light"/>
                <a:cs typeface="Helvetica Light"/>
                <a:sym typeface="Helvetica Light"/>
              </a:defRPr>
            </a:lvl4pPr>
            <a:lvl5pPr marL="2472531" indent="-694531" defTabSz="821531">
              <a:lnSpc>
                <a:spcPct val="100000"/>
              </a:lnSpc>
              <a:spcBef>
                <a:spcPts val="1500"/>
              </a:spcBef>
              <a:buSzPct val="75000"/>
              <a:defRPr sz="5000">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31" name="J. Bell"/>
          <p:cNvSpPr txBox="1"/>
          <p:nvPr/>
        </p:nvSpPr>
        <p:spPr>
          <a:xfrm>
            <a:off x="201781" y="13269317"/>
            <a:ext cx="839144" cy="422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defTabSz="821531">
              <a:defRPr sz="1800">
                <a:solidFill>
                  <a:srgbClr val="53585F"/>
                </a:solidFill>
                <a:latin typeface="Verdana"/>
                <a:ea typeface="Verdana"/>
                <a:cs typeface="Verdana"/>
                <a:sym typeface="Verdana"/>
              </a:defRPr>
            </a:lvl1pPr>
          </a:lstStyle>
          <a:p>
            <a:pPr/>
            <a:r>
              <a:t>J. Bell</a:t>
            </a:r>
          </a:p>
        </p:txBody>
      </p:sp>
      <p:sp>
        <p:nvSpPr>
          <p:cNvPr id="132" name="GMU CS 475 Spring 2019"/>
          <p:cNvSpPr txBox="1"/>
          <p:nvPr/>
        </p:nvSpPr>
        <p:spPr>
          <a:xfrm>
            <a:off x="10645223" y="13278445"/>
            <a:ext cx="3093554" cy="422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defTabSz="821531">
              <a:defRPr sz="1800">
                <a:solidFill>
                  <a:srgbClr val="53585F"/>
                </a:solidFill>
                <a:latin typeface="Verdana"/>
                <a:ea typeface="Verdana"/>
                <a:cs typeface="Verdana"/>
                <a:sym typeface="Verdana"/>
              </a:defRPr>
            </a:lvl1pPr>
          </a:lstStyle>
          <a:p>
            <a:pPr/>
            <a:r>
              <a:t>GMU CS 475 Spring 2019</a:t>
            </a:r>
          </a:p>
        </p:txBody>
      </p:sp>
      <p:sp>
        <p:nvSpPr>
          <p:cNvPr id="133" name="Title Text"/>
          <p:cNvSpPr txBox="1"/>
          <p:nvPr>
            <p:ph type="title"/>
          </p:nvPr>
        </p:nvSpPr>
        <p:spPr>
          <a:xfrm>
            <a:off x="545703" y="107156"/>
            <a:ext cx="23292594" cy="1909698"/>
          </a:xfrm>
          <a:prstGeom prst="rect">
            <a:avLst/>
          </a:prstGeom>
        </p:spPr>
        <p:txBody>
          <a:bodyPr lIns="71437" tIns="71437" rIns="71437" bIns="71437" anchor="ctr"/>
          <a:lstStyle>
            <a:lvl1pPr algn="ctr" defTabSz="821531">
              <a:lnSpc>
                <a:spcPct val="100000"/>
              </a:lnSpc>
              <a:defRPr b="0" spc="0" sz="11200">
                <a:solidFill>
                  <a:srgbClr val="000000"/>
                </a:solidFill>
                <a:latin typeface="Helvetica Neue Medium"/>
                <a:ea typeface="Helvetica Neue Medium"/>
                <a:cs typeface="Helvetica Neue Medium"/>
                <a:sym typeface="Helvetica Neue Medium"/>
              </a:defRPr>
            </a:lvl1pPr>
          </a:lstStyle>
          <a:p>
            <a:pPr/>
            <a:r>
              <a:t>Title Text</a:t>
            </a:r>
          </a:p>
        </p:txBody>
      </p:sp>
      <p:sp>
        <p:nvSpPr>
          <p:cNvPr id="134" name="Slide Number"/>
          <p:cNvSpPr txBox="1"/>
          <p:nvPr>
            <p:ph type="sldNum" sz="quarter" idx="2"/>
          </p:nvPr>
        </p:nvSpPr>
        <p:spPr>
          <a:xfrm>
            <a:off x="23343075" y="13233995"/>
            <a:ext cx="543125" cy="511176"/>
          </a:xfrm>
          <a:prstGeom prst="rect">
            <a:avLst/>
          </a:prstGeom>
        </p:spPr>
        <p:txBody>
          <a:bodyPr lIns="71437" tIns="71437" rIns="71437" bIns="71437" anchor="t"/>
          <a:lstStyle>
            <a:lvl1pPr defTabSz="821531">
              <a:defRPr sz="2400">
                <a:latin typeface="Verdana"/>
                <a:ea typeface="Verdana"/>
                <a:cs typeface="Verdana"/>
                <a:sym typeface="Verdana"/>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41" name="Body Level One…"/>
          <p:cNvSpPr txBox="1"/>
          <p:nvPr>
            <p:ph type="body" idx="1"/>
          </p:nvPr>
        </p:nvSpPr>
        <p:spPr>
          <a:xfrm>
            <a:off x="716757" y="2803424"/>
            <a:ext cx="22950486" cy="8840391"/>
          </a:xfrm>
          <a:prstGeom prst="rect">
            <a:avLst/>
          </a:prstGeom>
        </p:spPr>
        <p:txBody>
          <a:bodyPr lIns="71437" tIns="71437" rIns="71437" bIns="71437"/>
          <a:lstStyle>
            <a:lvl1pPr marL="694531" indent="-694531" defTabSz="821531">
              <a:lnSpc>
                <a:spcPct val="100000"/>
              </a:lnSpc>
              <a:spcBef>
                <a:spcPts val="1500"/>
              </a:spcBef>
              <a:buSzPct val="75000"/>
              <a:defRPr sz="5000">
                <a:latin typeface="Helvetica Neue Light"/>
                <a:ea typeface="Helvetica Neue Light"/>
                <a:cs typeface="Helvetica Neue Light"/>
                <a:sym typeface="Helvetica Neue Light"/>
              </a:defRPr>
            </a:lvl1pPr>
            <a:lvl2pPr marL="1139031" indent="-694531" defTabSz="821531">
              <a:lnSpc>
                <a:spcPct val="100000"/>
              </a:lnSpc>
              <a:spcBef>
                <a:spcPts val="1500"/>
              </a:spcBef>
              <a:buSzPct val="75000"/>
              <a:defRPr sz="5000">
                <a:latin typeface="Helvetica Neue Light"/>
                <a:ea typeface="Helvetica Neue Light"/>
                <a:cs typeface="Helvetica Neue Light"/>
                <a:sym typeface="Helvetica Neue Light"/>
              </a:defRPr>
            </a:lvl2pPr>
            <a:lvl3pPr marL="1583531" indent="-694531" defTabSz="821531">
              <a:lnSpc>
                <a:spcPct val="100000"/>
              </a:lnSpc>
              <a:spcBef>
                <a:spcPts val="1500"/>
              </a:spcBef>
              <a:buSzPct val="75000"/>
              <a:defRPr sz="5000">
                <a:latin typeface="Helvetica Neue Light"/>
                <a:ea typeface="Helvetica Neue Light"/>
                <a:cs typeface="Helvetica Neue Light"/>
                <a:sym typeface="Helvetica Neue Light"/>
              </a:defRPr>
            </a:lvl3pPr>
            <a:lvl4pPr marL="2028031" indent="-694531" defTabSz="821531">
              <a:lnSpc>
                <a:spcPct val="100000"/>
              </a:lnSpc>
              <a:spcBef>
                <a:spcPts val="1500"/>
              </a:spcBef>
              <a:buSzPct val="75000"/>
              <a:defRPr sz="5000">
                <a:latin typeface="Helvetica Neue Light"/>
                <a:ea typeface="Helvetica Neue Light"/>
                <a:cs typeface="Helvetica Neue Light"/>
                <a:sym typeface="Helvetica Neue Light"/>
              </a:defRPr>
            </a:lvl4pPr>
            <a:lvl5pPr marL="2472531" indent="-694531" defTabSz="821531">
              <a:lnSpc>
                <a:spcPct val="100000"/>
              </a:lnSpc>
              <a:spcBef>
                <a:spcPts val="1500"/>
              </a:spcBef>
              <a:buSzPct val="75000"/>
              <a:defRPr sz="5000">
                <a:latin typeface="Helvetica Neue Light"/>
                <a:ea typeface="Helvetica Neue Light"/>
                <a:cs typeface="Helvetica Neue Light"/>
                <a:sym typeface="Helvetica Neue Light"/>
              </a:defRPr>
            </a:lvl5pPr>
          </a:lstStyle>
          <a:p>
            <a:pPr/>
            <a:r>
              <a:t>Body Level One</a:t>
            </a:r>
          </a:p>
          <a:p>
            <a:pPr lvl="1"/>
            <a:r>
              <a:t>Body Level Two</a:t>
            </a:r>
          </a:p>
          <a:p>
            <a:pPr lvl="2"/>
            <a:r>
              <a:t>Body Level Three</a:t>
            </a:r>
          </a:p>
          <a:p>
            <a:pPr lvl="3"/>
            <a:r>
              <a:t>Body Level Four</a:t>
            </a:r>
          </a:p>
          <a:p>
            <a:pPr lvl="4"/>
            <a:r>
              <a:t>Body Level Five</a:t>
            </a:r>
          </a:p>
        </p:txBody>
      </p:sp>
      <p:sp>
        <p:nvSpPr>
          <p:cNvPr id="142" name="Slide Number"/>
          <p:cNvSpPr txBox="1"/>
          <p:nvPr>
            <p:ph type="sldNum" sz="quarter" idx="2"/>
          </p:nvPr>
        </p:nvSpPr>
        <p:spPr>
          <a:xfrm>
            <a:off x="23367381" y="13233995"/>
            <a:ext cx="494513" cy="502641"/>
          </a:xfrm>
          <a:prstGeom prst="rect">
            <a:avLst/>
          </a:prstGeom>
        </p:spPr>
        <p:txBody>
          <a:bodyPr lIns="71437" tIns="71437" rIns="71437" bIns="71437" anchor="t"/>
          <a:lstStyle>
            <a:lvl1pPr defTabSz="821531">
              <a:defRPr sz="2400"/>
            </a:lvl1pPr>
          </a:lstStyle>
          <a:p>
            <a:pPr/>
            <a:fld id="{86CB4B4D-7CA3-9044-876B-883B54F8677D}" type="slidenum"/>
          </a:p>
        </p:txBody>
      </p:sp>
      <p:sp>
        <p:nvSpPr>
          <p:cNvPr id="143" name="J. Bell"/>
          <p:cNvSpPr txBox="1"/>
          <p:nvPr/>
        </p:nvSpPr>
        <p:spPr>
          <a:xfrm>
            <a:off x="230269" y="13269317"/>
            <a:ext cx="782168" cy="4158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defTabSz="821531">
              <a:defRPr sz="1800">
                <a:solidFill>
                  <a:srgbClr val="53585F"/>
                </a:solidFill>
              </a:defRPr>
            </a:lvl1pPr>
          </a:lstStyle>
          <a:p>
            <a:pPr/>
            <a:r>
              <a:t>J. Bell</a:t>
            </a:r>
          </a:p>
        </p:txBody>
      </p:sp>
      <p:sp>
        <p:nvSpPr>
          <p:cNvPr id="144" name="GMU CS 475 Fall 2019"/>
          <p:cNvSpPr txBox="1"/>
          <p:nvPr/>
        </p:nvSpPr>
        <p:spPr>
          <a:xfrm>
            <a:off x="10939094" y="13278445"/>
            <a:ext cx="2505812" cy="41587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defTabSz="821531">
              <a:defRPr sz="1800">
                <a:solidFill>
                  <a:srgbClr val="53585F"/>
                </a:solidFill>
              </a:defRPr>
            </a:lvl1pPr>
          </a:lstStyle>
          <a:p>
            <a:pPr/>
            <a:r>
              <a:t>GMU CS 475 Fall 2019</a:t>
            </a:r>
          </a:p>
        </p:txBody>
      </p:sp>
      <p:sp>
        <p:nvSpPr>
          <p:cNvPr id="145" name="Title Text"/>
          <p:cNvSpPr txBox="1"/>
          <p:nvPr>
            <p:ph type="title"/>
          </p:nvPr>
        </p:nvSpPr>
        <p:spPr>
          <a:xfrm>
            <a:off x="545703" y="107156"/>
            <a:ext cx="23292594" cy="1909698"/>
          </a:xfrm>
          <a:prstGeom prst="rect">
            <a:avLst/>
          </a:prstGeom>
        </p:spPr>
        <p:txBody>
          <a:bodyPr lIns="71437" tIns="71437" rIns="71437" bIns="71437" anchor="ctr"/>
          <a:lstStyle>
            <a:lvl1pPr algn="ctr" defTabSz="821531">
              <a:lnSpc>
                <a:spcPct val="100000"/>
              </a:lnSpc>
              <a:defRPr b="0" spc="0" sz="11200">
                <a:solidFill>
                  <a:srgbClr val="000000"/>
                </a:solidFill>
                <a:latin typeface="Helvetica Neue Medium"/>
                <a:ea typeface="Helvetica Neue Medium"/>
                <a:cs typeface="Helvetica Neue Medium"/>
                <a:sym typeface="Helvetica Neue Medium"/>
              </a:defRPr>
            </a:lvl1pPr>
          </a:lstStyle>
          <a:p>
            <a:pPr/>
            <a:r>
              <a:t>Title Text</a:t>
            </a:r>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52" name="Body Level One…"/>
          <p:cNvSpPr txBox="1"/>
          <p:nvPr>
            <p:ph type="body" idx="1"/>
          </p:nvPr>
        </p:nvSpPr>
        <p:spPr>
          <a:xfrm>
            <a:off x="716757" y="2803424"/>
            <a:ext cx="22950486" cy="8840391"/>
          </a:xfrm>
          <a:prstGeom prst="rect">
            <a:avLst/>
          </a:prstGeom>
        </p:spPr>
        <p:txBody>
          <a:bodyPr lIns="71437" tIns="71437" rIns="71437" bIns="71437"/>
          <a:lstStyle>
            <a:lvl1pPr marL="694531" indent="-694531" defTabSz="821531">
              <a:lnSpc>
                <a:spcPct val="100000"/>
              </a:lnSpc>
              <a:spcBef>
                <a:spcPts val="1500"/>
              </a:spcBef>
              <a:buSzPct val="75000"/>
              <a:defRPr sz="5000">
                <a:latin typeface="Helvetica Light"/>
                <a:ea typeface="Helvetica Light"/>
                <a:cs typeface="Helvetica Light"/>
                <a:sym typeface="Helvetica Light"/>
              </a:defRPr>
            </a:lvl1pPr>
            <a:lvl2pPr marL="1139031" indent="-694531" defTabSz="821531">
              <a:lnSpc>
                <a:spcPct val="100000"/>
              </a:lnSpc>
              <a:spcBef>
                <a:spcPts val="1500"/>
              </a:spcBef>
              <a:buSzPct val="75000"/>
              <a:defRPr sz="5000">
                <a:latin typeface="Helvetica Light"/>
                <a:ea typeface="Helvetica Light"/>
                <a:cs typeface="Helvetica Light"/>
                <a:sym typeface="Helvetica Light"/>
              </a:defRPr>
            </a:lvl2pPr>
            <a:lvl3pPr marL="1583531" indent="-694531" defTabSz="821531">
              <a:lnSpc>
                <a:spcPct val="100000"/>
              </a:lnSpc>
              <a:spcBef>
                <a:spcPts val="1500"/>
              </a:spcBef>
              <a:buSzPct val="75000"/>
              <a:defRPr sz="5000">
                <a:latin typeface="Helvetica Light"/>
                <a:ea typeface="Helvetica Light"/>
                <a:cs typeface="Helvetica Light"/>
                <a:sym typeface="Helvetica Light"/>
              </a:defRPr>
            </a:lvl3pPr>
            <a:lvl4pPr marL="2028031" indent="-694531" defTabSz="821531">
              <a:lnSpc>
                <a:spcPct val="100000"/>
              </a:lnSpc>
              <a:spcBef>
                <a:spcPts val="1500"/>
              </a:spcBef>
              <a:buSzPct val="75000"/>
              <a:defRPr sz="5000">
                <a:latin typeface="Helvetica Light"/>
                <a:ea typeface="Helvetica Light"/>
                <a:cs typeface="Helvetica Light"/>
                <a:sym typeface="Helvetica Light"/>
              </a:defRPr>
            </a:lvl4pPr>
            <a:lvl5pPr marL="2472531" indent="-694531" defTabSz="821531">
              <a:lnSpc>
                <a:spcPct val="100000"/>
              </a:lnSpc>
              <a:spcBef>
                <a:spcPts val="1500"/>
              </a:spcBef>
              <a:buSzPct val="75000"/>
              <a:defRPr sz="5000">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53" name="J. Bell"/>
          <p:cNvSpPr txBox="1"/>
          <p:nvPr/>
        </p:nvSpPr>
        <p:spPr>
          <a:xfrm>
            <a:off x="201781" y="13269317"/>
            <a:ext cx="839144" cy="422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defTabSz="821531">
              <a:defRPr sz="1800">
                <a:solidFill>
                  <a:srgbClr val="53585F"/>
                </a:solidFill>
                <a:latin typeface="Verdana"/>
                <a:ea typeface="Verdana"/>
                <a:cs typeface="Verdana"/>
                <a:sym typeface="Verdana"/>
              </a:defRPr>
            </a:lvl1pPr>
          </a:lstStyle>
          <a:p>
            <a:pPr/>
            <a:r>
              <a:t>J. Bell</a:t>
            </a:r>
          </a:p>
        </p:txBody>
      </p:sp>
      <p:sp>
        <p:nvSpPr>
          <p:cNvPr id="154" name="GMU CS 475 Fall 2019"/>
          <p:cNvSpPr txBox="1"/>
          <p:nvPr/>
        </p:nvSpPr>
        <p:spPr>
          <a:xfrm>
            <a:off x="10826774" y="13278445"/>
            <a:ext cx="2730452" cy="422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spAutoFit/>
          </a:bodyPr>
          <a:lstStyle>
            <a:lvl1pPr defTabSz="821531">
              <a:defRPr sz="1800">
                <a:solidFill>
                  <a:srgbClr val="53585F"/>
                </a:solidFill>
                <a:latin typeface="Verdana"/>
                <a:ea typeface="Verdana"/>
                <a:cs typeface="Verdana"/>
                <a:sym typeface="Verdana"/>
              </a:defRPr>
            </a:lvl1pPr>
          </a:lstStyle>
          <a:p>
            <a:pPr/>
            <a:r>
              <a:t>GMU CS 475 Fall 2019</a:t>
            </a:r>
          </a:p>
        </p:txBody>
      </p:sp>
      <p:sp>
        <p:nvSpPr>
          <p:cNvPr id="155" name="Title Text"/>
          <p:cNvSpPr txBox="1"/>
          <p:nvPr>
            <p:ph type="title"/>
          </p:nvPr>
        </p:nvSpPr>
        <p:spPr>
          <a:xfrm>
            <a:off x="545703" y="107156"/>
            <a:ext cx="23292594" cy="1909698"/>
          </a:xfrm>
          <a:prstGeom prst="rect">
            <a:avLst/>
          </a:prstGeom>
        </p:spPr>
        <p:txBody>
          <a:bodyPr lIns="71437" tIns="71437" rIns="71437" bIns="71437" anchor="ctr"/>
          <a:lstStyle>
            <a:lvl1pPr algn="ctr" defTabSz="821531">
              <a:lnSpc>
                <a:spcPct val="100000"/>
              </a:lnSpc>
              <a:defRPr b="0" spc="0" sz="11200">
                <a:solidFill>
                  <a:srgbClr val="000000"/>
                </a:solidFill>
                <a:latin typeface="Helvetica Neue Medium"/>
                <a:ea typeface="Helvetica Neue Medium"/>
                <a:cs typeface="Helvetica Neue Medium"/>
                <a:sym typeface="Helvetica Neue Medium"/>
              </a:defRPr>
            </a:lvl1pPr>
          </a:lstStyle>
          <a:p>
            <a:pPr/>
            <a:r>
              <a:t>Title Text</a:t>
            </a:r>
          </a:p>
        </p:txBody>
      </p:sp>
      <p:sp>
        <p:nvSpPr>
          <p:cNvPr id="156" name="Slide Number"/>
          <p:cNvSpPr txBox="1"/>
          <p:nvPr>
            <p:ph type="sldNum" sz="quarter" idx="2"/>
          </p:nvPr>
        </p:nvSpPr>
        <p:spPr>
          <a:xfrm>
            <a:off x="23343075" y="13233995"/>
            <a:ext cx="543125" cy="511176"/>
          </a:xfrm>
          <a:prstGeom prst="rect">
            <a:avLst/>
          </a:prstGeom>
        </p:spPr>
        <p:txBody>
          <a:bodyPr lIns="71437" tIns="71437" rIns="71437" bIns="71437" anchor="t"/>
          <a:lstStyle>
            <a:lvl1pPr defTabSz="821531">
              <a:defRPr sz="2400">
                <a:latin typeface="Verdana"/>
                <a:ea typeface="Verdana"/>
                <a:cs typeface="Verdana"/>
                <a:sym typeface="Verdana"/>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63" name="Title Text"/>
          <p:cNvSpPr txBox="1"/>
          <p:nvPr>
            <p:ph type="title"/>
          </p:nvPr>
        </p:nvSpPr>
        <p:spPr>
          <a:xfrm>
            <a:off x="1676400" y="36509"/>
            <a:ext cx="21031200" cy="2651127"/>
          </a:xfrm>
          <a:prstGeom prst="rect">
            <a:avLst/>
          </a:prstGeom>
        </p:spPr>
        <p:txBody>
          <a:bodyPr lIns="91439" tIns="91439" rIns="91439" bIns="91439" anchor="b"/>
          <a:lstStyle>
            <a:lvl1pPr defTabSz="1828800">
              <a:lnSpc>
                <a:spcPct val="90000"/>
              </a:lnSpc>
              <a:defRPr b="0" spc="0" sz="7200">
                <a:solidFill>
                  <a:srgbClr val="0070C0"/>
                </a:solidFill>
                <a:latin typeface="Verdana"/>
                <a:ea typeface="Verdana"/>
                <a:cs typeface="Verdana"/>
                <a:sym typeface="Verdana"/>
              </a:defRPr>
            </a:lvl1pPr>
          </a:lstStyle>
          <a:p>
            <a:pPr/>
            <a:r>
              <a:t>Title Text</a:t>
            </a:r>
          </a:p>
        </p:txBody>
      </p:sp>
      <p:sp>
        <p:nvSpPr>
          <p:cNvPr id="164" name="Body Level One…"/>
          <p:cNvSpPr txBox="1"/>
          <p:nvPr>
            <p:ph type="body" idx="1"/>
          </p:nvPr>
        </p:nvSpPr>
        <p:spPr>
          <a:xfrm>
            <a:off x="1676400" y="3000319"/>
            <a:ext cx="15774692" cy="8702677"/>
          </a:xfrm>
          <a:prstGeom prst="rect">
            <a:avLst/>
          </a:prstGeom>
        </p:spPr>
        <p:txBody>
          <a:bodyPr lIns="91439" tIns="91439" rIns="91439" bIns="91439"/>
          <a:lstStyle>
            <a:lvl1pPr marL="457200" indent="-457200" defTabSz="1828800">
              <a:spcBef>
                <a:spcPts val="2000"/>
              </a:spcBef>
              <a:buSzPct val="100000"/>
              <a:buFont typeface="Arial"/>
              <a:defRPr sz="5600">
                <a:latin typeface="Calibri"/>
                <a:ea typeface="Calibri"/>
                <a:cs typeface="Calibri"/>
                <a:sym typeface="Calibri"/>
              </a:defRPr>
            </a:lvl1pPr>
            <a:lvl2pPr marL="990600" indent="-533400" defTabSz="1828800">
              <a:spcBef>
                <a:spcPts val="2000"/>
              </a:spcBef>
              <a:buSzPct val="100000"/>
              <a:buFont typeface="Arial"/>
              <a:defRPr sz="5600">
                <a:latin typeface="Calibri"/>
                <a:ea typeface="Calibri"/>
                <a:cs typeface="Calibri"/>
                <a:sym typeface="Calibri"/>
              </a:defRPr>
            </a:lvl2pPr>
            <a:lvl3pPr marL="1554479" indent="-640079" defTabSz="1828800">
              <a:spcBef>
                <a:spcPts val="2000"/>
              </a:spcBef>
              <a:buSzPct val="100000"/>
              <a:buFont typeface="Arial"/>
              <a:defRPr sz="5600">
                <a:latin typeface="Calibri"/>
                <a:ea typeface="Calibri"/>
                <a:cs typeface="Calibri"/>
                <a:sym typeface="Calibri"/>
              </a:defRPr>
            </a:lvl3pPr>
            <a:lvl4pPr marL="2082800" indent="-711200" defTabSz="1828800">
              <a:spcBef>
                <a:spcPts val="2000"/>
              </a:spcBef>
              <a:buSzPct val="100000"/>
              <a:buFont typeface="Arial"/>
              <a:defRPr sz="5600">
                <a:latin typeface="Calibri"/>
                <a:ea typeface="Calibri"/>
                <a:cs typeface="Calibri"/>
                <a:sym typeface="Calibri"/>
              </a:defRPr>
            </a:lvl4pPr>
            <a:lvl5pPr marL="2540000" indent="-711200" defTabSz="1828800">
              <a:spcBef>
                <a:spcPts val="2000"/>
              </a:spcBef>
              <a:buSzPct val="100000"/>
              <a:buFont typeface="Arial"/>
              <a:defRPr sz="5600">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65" name="Slide Number"/>
          <p:cNvSpPr txBox="1"/>
          <p:nvPr>
            <p:ph type="sldNum" sz="quarter" idx="2"/>
          </p:nvPr>
        </p:nvSpPr>
        <p:spPr>
          <a:xfrm>
            <a:off x="22203052" y="12835870"/>
            <a:ext cx="504548" cy="483910"/>
          </a:xfrm>
          <a:prstGeom prst="rect">
            <a:avLst/>
          </a:prstGeom>
        </p:spPr>
        <p:txBody>
          <a:bodyPr lIns="91439" tIns="91439" rIns="91439" bIns="91439" anchor="ctr"/>
          <a:lstStyle>
            <a:lvl1pPr algn="r" defTabSz="1828800">
              <a:defRPr sz="2400">
                <a:solidFill>
                  <a:srgbClr val="888888"/>
                </a:solidFill>
                <a:latin typeface="Calibri"/>
                <a:ea typeface="Calibri"/>
                <a:cs typeface="Calibri"/>
                <a:sym typeface="Calibri"/>
              </a:defRPr>
            </a:lvl1pPr>
          </a:lstStyle>
          <a:p>
            <a:pPr/>
            <a:fld id="{86CB4B4D-7CA3-9044-876B-883B54F8677D}" type="slidenum"/>
          </a:p>
        </p:txBody>
      </p:sp>
      <p:sp>
        <p:nvSpPr>
          <p:cNvPr id="166" name="Straight Connector 7"/>
          <p:cNvSpPr/>
          <p:nvPr/>
        </p:nvSpPr>
        <p:spPr>
          <a:xfrm>
            <a:off x="1676400" y="2858116"/>
            <a:ext cx="21031200" cy="1"/>
          </a:xfrm>
          <a:prstGeom prst="line">
            <a:avLst/>
          </a:prstGeom>
          <a:ln w="12700">
            <a:solidFill>
              <a:srgbClr val="4472C4"/>
            </a:solidFill>
            <a:miter/>
          </a:ln>
        </p:spPr>
        <p:txBody>
          <a:bodyPr tIns="91439" bIns="91439"/>
          <a:lstStyle/>
          <a:p>
            <a:pPr algn="l" defTabSz="1828800">
              <a:defRPr sz="3600">
                <a:solidFill>
                  <a:srgbClr val="000000"/>
                </a:solidFill>
                <a:latin typeface="Calibri"/>
                <a:ea typeface="Calibri"/>
                <a:cs typeface="Calibri"/>
                <a:sym typeface="Calibri"/>
              </a:defRPr>
            </a:pPr>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73" name="Slide Title"/>
          <p:cNvSpPr txBox="1"/>
          <p:nvPr>
            <p:ph type="title" hasCustomPrompt="1"/>
          </p:nvPr>
        </p:nvSpPr>
        <p:spPr>
          <a:prstGeom prst="rect">
            <a:avLst/>
          </a:prstGeom>
        </p:spPr>
        <p:txBody>
          <a:bodyPr/>
          <a:lstStyle/>
          <a:p>
            <a:pPr/>
            <a:r>
              <a:t>Slide Title</a:t>
            </a:r>
          </a:p>
        </p:txBody>
      </p:sp>
      <p:sp>
        <p:nvSpPr>
          <p:cNvPr id="174" name="Body Level One…"/>
          <p:cNvSpPr txBox="1"/>
          <p:nvPr>
            <p:ph type="body" sz="quarter" idx="1" hasCustomPrompt="1"/>
          </p:nvPr>
        </p:nvSpPr>
        <p:spPr>
          <a:xfrm>
            <a:off x="1206500" y="2372961"/>
            <a:ext cx="21971000" cy="934781"/>
          </a:xfrm>
          <a:prstGeom prst="rect">
            <a:avLst/>
          </a:prstGeom>
        </p:spPr>
        <p:txBody>
          <a:bodyPr lIns="45718" tIns="45718" rIns="45718" bIns="45718"/>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175" name="Body Level One…"/>
          <p:cNvSpPr txBox="1"/>
          <p:nvPr>
            <p:ph type="body" idx="21" hasCustomPrompt="1"/>
          </p:nvPr>
        </p:nvSpPr>
        <p:spPr>
          <a:prstGeom prst="rect">
            <a:avLst/>
          </a:prstGeom>
        </p:spPr>
        <p:txBody>
          <a:bodyPr/>
          <a:lstStyle/>
          <a:p>
            <a:pPr/>
            <a:r>
              <a:t>Slide bullet text</a:t>
            </a:r>
          </a:p>
        </p:txBody>
      </p:sp>
      <p:sp>
        <p:nvSpPr>
          <p:cNvPr id="1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1" name="Slide Title"/>
          <p:cNvSpPr txBox="1"/>
          <p:nvPr>
            <p:ph type="title" hasCustomPrompt="1"/>
          </p:nvPr>
        </p:nvSpPr>
        <p:spPr>
          <a:prstGeom prst="rect">
            <a:avLst/>
          </a:prstGeom>
        </p:spPr>
        <p:txBody>
          <a:bodyPr/>
          <a:lstStyle/>
          <a:p>
            <a:pPr/>
            <a:r>
              <a:t>Slide Title</a:t>
            </a:r>
          </a:p>
        </p:txBody>
      </p:sp>
      <p:sp>
        <p:nvSpPr>
          <p:cNvPr id="22" name="Body Level One…"/>
          <p:cNvSpPr txBox="1"/>
          <p:nvPr>
            <p:ph type="body" sz="quarter" idx="1" hasCustomPrompt="1"/>
          </p:nvPr>
        </p:nvSpPr>
        <p:spPr>
          <a:xfrm>
            <a:off x="1206500" y="2372961"/>
            <a:ext cx="21971000" cy="934781"/>
          </a:xfrm>
          <a:prstGeom prst="rect">
            <a:avLst/>
          </a:prstGeom>
        </p:spPr>
        <p:txBody>
          <a:bodyPr lIns="45718" tIns="45718" rIns="45718" bIns="45718"/>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23" name="Body Level One…"/>
          <p:cNvSpPr txBox="1"/>
          <p:nvPr>
            <p:ph type="body" idx="21" hasCustomPrompt="1"/>
          </p:nvPr>
        </p:nvSpPr>
        <p:spPr>
          <a:prstGeom prst="rect">
            <a:avLst/>
          </a:prstGeom>
        </p:spPr>
        <p:txBody>
          <a:bodyPr/>
          <a:lstStyle>
            <a:lvl1pPr marL="481263" indent="-481263">
              <a:buSzPct val="100000"/>
            </a:lvl1pPr>
          </a:lstStyle>
          <a:p>
            <a:pPr/>
            <a:r>
              <a:t>Slide bullet text</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3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3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33" name="Body Level One…"/>
          <p:cNvSpPr txBox="1"/>
          <p:nvPr>
            <p:ph type="body" sz="quarter" idx="1" hasCustomPrompt="1"/>
          </p:nvPr>
        </p:nvSpPr>
        <p:spPr>
          <a:xfrm>
            <a:off x="1207690" y="1106137"/>
            <a:ext cx="21968621" cy="636980"/>
          </a:xfrm>
          <a:prstGeom prst="rect">
            <a:avLst/>
          </a:prstGeom>
        </p:spPr>
        <p:txBody>
          <a:bodyPr lIns="45718" tIns="45718" rIns="45718" bIns="45718"/>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34" name="Body Level One…"/>
          <p:cNvSpPr txBox="1"/>
          <p:nvPr>
            <p:ph type="body" sz="quarter" idx="22" hasCustomPrompt="1"/>
          </p:nvPr>
        </p:nvSpPr>
        <p:spPr>
          <a:xfrm>
            <a:off x="1206500" y="11609909"/>
            <a:ext cx="21971000" cy="1116953"/>
          </a:xfrm>
          <a:prstGeom prst="rect">
            <a:avLst/>
          </a:prstGeom>
        </p:spPr>
        <p:txBody>
          <a:bodyPr/>
          <a:lstStyle>
            <a:lvl1pPr marL="0" indent="0" defTabSz="825500">
              <a:lnSpc>
                <a:spcPct val="100000"/>
              </a:lnSpc>
              <a:spcBef>
                <a:spcPts val="0"/>
              </a:spcBef>
              <a:buSzTx/>
              <a:buNone/>
              <a:defRPr b="1" sz="5500"/>
            </a:lvl1pPr>
          </a:lstStyle>
          <a:p>
            <a:pPr/>
            <a:r>
              <a:t>Presentation Subtitle</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4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43" name="Slide Title"/>
          <p:cNvSpPr txBox="1"/>
          <p:nvPr>
            <p:ph type="title" hasCustomPrompt="1"/>
          </p:nvPr>
        </p:nvSpPr>
        <p:spPr>
          <a:xfrm>
            <a:off x="1206500" y="1270000"/>
            <a:ext cx="9779000" cy="5882274"/>
          </a:xfrm>
          <a:prstGeom prst="rect">
            <a:avLst/>
          </a:prstGeom>
        </p:spPr>
        <p:txBody>
          <a:bodyPr anchor="b"/>
          <a:lstStyle>
            <a:lvl1pPr>
              <a:defRPr>
                <a:solidFill>
                  <a:srgbClr val="000000"/>
                </a:solidFill>
              </a:defRPr>
            </a:lvl1pPr>
          </a:lstStyle>
          <a:p>
            <a:pPr/>
            <a:r>
              <a:t>Slide Title</a:t>
            </a:r>
          </a:p>
        </p:txBody>
      </p:sp>
      <p:sp>
        <p:nvSpPr>
          <p:cNvPr id="4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4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52" name="Section Title"/>
          <p:cNvSpPr txBox="1"/>
          <p:nvPr>
            <p:ph type="title" hasCustomPrompt="1"/>
          </p:nvPr>
        </p:nvSpPr>
        <p:spPr>
          <a:xfrm>
            <a:off x="1206496" y="4533900"/>
            <a:ext cx="21971005"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5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60" name="Agenda Title"/>
          <p:cNvSpPr txBox="1"/>
          <p:nvPr>
            <p:ph type="title" hasCustomPrompt="1"/>
          </p:nvPr>
        </p:nvSpPr>
        <p:spPr>
          <a:xfrm>
            <a:off x="1206500" y="1079500"/>
            <a:ext cx="21971000" cy="1435100"/>
          </a:xfrm>
          <a:prstGeom prst="rect">
            <a:avLst/>
          </a:prstGeom>
        </p:spPr>
        <p:txBody>
          <a:bodyPr/>
          <a:lstStyle>
            <a:lvl1pPr>
              <a:defRPr>
                <a:solidFill>
                  <a:srgbClr val="000000"/>
                </a:solidFill>
              </a:defRPr>
            </a:lvl1pPr>
          </a:lstStyle>
          <a:p>
            <a:pPr/>
            <a:r>
              <a:t>Agenda Title</a:t>
            </a:r>
          </a:p>
        </p:txBody>
      </p:sp>
      <p:sp>
        <p:nvSpPr>
          <p:cNvPr id="61" name="Body Level One…"/>
          <p:cNvSpPr txBox="1"/>
          <p:nvPr>
            <p:ph type="body" sz="quarter" idx="1" hasCustomPrompt="1"/>
          </p:nvPr>
        </p:nvSpPr>
        <p:spPr>
          <a:xfrm>
            <a:off x="1206500" y="2372961"/>
            <a:ext cx="21971000" cy="934781"/>
          </a:xfrm>
          <a:prstGeom prst="rect">
            <a:avLst/>
          </a:prstGeom>
        </p:spPr>
        <p:txBody>
          <a:bodyPr lIns="45718" tIns="45718" rIns="45718" bIns="45718"/>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Agenda Subtitle</a:t>
            </a:r>
          </a:p>
          <a:p>
            <a:pPr lvl="1"/>
            <a:r>
              <a:t/>
            </a:r>
          </a:p>
          <a:p>
            <a:pPr lvl="2"/>
            <a:r>
              <a:t/>
            </a:r>
          </a:p>
          <a:p>
            <a:pPr lvl="3"/>
            <a:r>
              <a:t/>
            </a:r>
          </a:p>
          <a:p>
            <a:pPr lvl="4"/>
            <a:r>
              <a:t/>
            </a:r>
          </a:p>
        </p:txBody>
      </p:sp>
      <p:sp>
        <p:nvSpPr>
          <p:cNvPr id="62" name="Body Level One…"/>
          <p:cNvSpPr txBox="1"/>
          <p:nvPr>
            <p:ph type="body" idx="21" hasCustomPrompt="1"/>
          </p:nvPr>
        </p:nvSpPr>
        <p:spPr>
          <a:prstGeom prst="rect">
            <a:avLst/>
          </a:prstGeom>
        </p:spPr>
        <p:txBody>
          <a:bodyPr/>
          <a:lstStyle>
            <a:lvl1pPr marL="0" indent="0" defTabSz="825500">
              <a:lnSpc>
                <a:spcPct val="100000"/>
              </a:lnSpc>
              <a:spcBef>
                <a:spcPts val="1800"/>
              </a:spcBef>
              <a:buSzTx/>
              <a:buNone/>
              <a:defRPr spc="-99" sz="5500"/>
            </a:lvl1pPr>
          </a:lstStyle>
          <a:p>
            <a:pPr/>
            <a:r>
              <a:t>Agenda Topics</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70"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78" name="Body Level One…"/>
          <p:cNvSpPr txBox="1"/>
          <p:nvPr>
            <p:ph type="body" idx="1" hasCustomPrompt="1"/>
          </p:nvPr>
        </p:nvSpPr>
        <p:spPr>
          <a:xfrm>
            <a:off x="1206500" y="1075926"/>
            <a:ext cx="21971000" cy="7241586"/>
          </a:xfrm>
          <a:prstGeom prst="rect">
            <a:avLst/>
          </a:prstGeom>
        </p:spPr>
        <p:txBody>
          <a:bodyPr anchor="b"/>
          <a:lstStyle>
            <a:lvl1pPr marL="0" indent="0" algn="ctr">
              <a:lnSpc>
                <a:spcPct val="80000"/>
              </a:lnSpc>
              <a:spcBef>
                <a:spcPts val="0"/>
              </a:spcBef>
              <a:buSzTx/>
              <a:buNone/>
              <a:defRPr b="1" spc="-250" sz="25000"/>
            </a:lvl1pPr>
            <a:lvl2pPr marL="0" indent="0" algn="ctr">
              <a:lnSpc>
                <a:spcPct val="80000"/>
              </a:lnSpc>
              <a:spcBef>
                <a:spcPts val="0"/>
              </a:spcBef>
              <a:buSzTx/>
              <a:buNone/>
              <a:defRPr b="1" spc="-250" sz="25000"/>
            </a:lvl2pPr>
            <a:lvl3pPr marL="0" indent="0" algn="ctr">
              <a:lnSpc>
                <a:spcPct val="80000"/>
              </a:lnSpc>
              <a:spcBef>
                <a:spcPts val="0"/>
              </a:spcBef>
              <a:buSzTx/>
              <a:buNone/>
              <a:defRPr b="1" spc="-250" sz="25000"/>
            </a:lvl3pPr>
            <a:lvl4pPr marL="0" indent="0" algn="ctr">
              <a:lnSpc>
                <a:spcPct val="80000"/>
              </a:lnSpc>
              <a:spcBef>
                <a:spcPts val="0"/>
              </a:spcBef>
              <a:buSzTx/>
              <a:buNone/>
              <a:defRPr b="1" spc="-250" sz="25000"/>
            </a:lvl4pPr>
            <a:lvl5pPr marL="0" indent="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79" name="Fact information"/>
          <p:cNvSpPr txBox="1"/>
          <p:nvPr>
            <p:ph type="body" sz="quarter" idx="21" hasCustomPrompt="1"/>
          </p:nvPr>
        </p:nvSpPr>
        <p:spPr>
          <a:xfrm>
            <a:off x="1206500" y="8262180"/>
            <a:ext cx="21971000" cy="934780"/>
          </a:xfrm>
          <a:prstGeom prst="rect">
            <a:avLst/>
          </a:prstGeom>
        </p:spPr>
        <p:txBody>
          <a:bodyPr lIns="45718" tIns="45718" rIns="45718" bIns="45718"/>
          <a:lstStyle>
            <a:lvl1pPr marL="0" indent="0" algn="ctr" defTabSz="825500">
              <a:lnSpc>
                <a:spcPct val="100000"/>
              </a:lnSpc>
              <a:spcBef>
                <a:spcPts val="0"/>
              </a:spcBef>
              <a:buSzTx/>
              <a:buNone/>
              <a:defRPr b="1" sz="5500"/>
            </a:lvl1pPr>
          </a:lstStyle>
          <a:p>
            <a:pPr/>
            <a:r>
              <a:t>Fact information</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87" name="Body Level One…"/>
          <p:cNvSpPr txBox="1"/>
          <p:nvPr>
            <p:ph type="body" sz="quarter" idx="1" hasCustomPrompt="1"/>
          </p:nvPr>
        </p:nvSpPr>
        <p:spPr>
          <a:xfrm>
            <a:off x="2430024" y="10675453"/>
            <a:ext cx="20200054" cy="636980"/>
          </a:xfrm>
          <a:prstGeom prst="rect">
            <a:avLst/>
          </a:prstGeom>
        </p:spPr>
        <p:txBody>
          <a:bodyPr lIns="45718" tIns="45718" rIns="45718" bIns="45718"/>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Attribution</a:t>
            </a:r>
          </a:p>
          <a:p>
            <a:pPr lvl="1"/>
            <a:r>
              <a:t/>
            </a:r>
          </a:p>
          <a:p>
            <a:pPr lvl="2"/>
            <a:r>
              <a:t/>
            </a:r>
          </a:p>
          <a:p>
            <a:pPr lvl="3"/>
            <a:r>
              <a:t/>
            </a:r>
          </a:p>
          <a:p>
            <a:pPr lvl="4"/>
            <a:r>
              <a:t/>
            </a:r>
          </a:p>
        </p:txBody>
      </p:sp>
      <p:sp>
        <p:nvSpPr>
          <p:cNvPr id="88" name="Body Level One…"/>
          <p:cNvSpPr txBox="1"/>
          <p:nvPr>
            <p:ph type="body" sz="half" idx="21" hasCustomPrompt="1"/>
          </p:nvPr>
        </p:nvSpPr>
        <p:spPr>
          <a:xfrm>
            <a:off x="1753923" y="4939860"/>
            <a:ext cx="20876154" cy="3836281"/>
          </a:xfrm>
          <a:prstGeom prst="rect">
            <a:avLst/>
          </a:prstGeom>
        </p:spPr>
        <p:txBody>
          <a:bodyPr/>
          <a:lstStyle>
            <a:lvl1pPr marL="469900" indent="-300876">
              <a:spcBef>
                <a:spcPts val="0"/>
              </a:spcBef>
              <a:buSzTx/>
              <a:buNone/>
              <a:defRPr spc="-200" sz="8500">
                <a:latin typeface="Helvetica Neue Medium"/>
                <a:ea typeface="Helvetica Neue Medium"/>
                <a:cs typeface="Helvetica Neue Medium"/>
                <a:sym typeface="Helvetica Neue Medium"/>
              </a:defRPr>
            </a:lvl1pPr>
          </a:lstStyle>
          <a:p>
            <a:pPr/>
            <a:r>
              <a:t>“Notable Quote”</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Body Level One…"/>
          <p:cNvSpPr txBox="1"/>
          <p:nvPr>
            <p:ph type="body" idx="1"/>
          </p:nvPr>
        </p:nvSpPr>
        <p:spPr>
          <a:xfrm>
            <a:off x="1206500" y="4248503"/>
            <a:ext cx="21971000" cy="82560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3" name="Title Text"/>
          <p:cNvSpPr txBox="1"/>
          <p:nvPr>
            <p:ph type="title"/>
          </p:nvPr>
        </p:nvSpPr>
        <p:spPr>
          <a:xfrm>
            <a:off x="1206500" y="1079500"/>
            <a:ext cx="21971000" cy="143316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transition xmlns:p14="http://schemas.microsoft.com/office/powerpoint/2010/main" spd="med" advClick="1"/>
  <p:txStyles>
    <p:titleStyle>
      <a:lvl1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5493"/>
          </a:solidFill>
          <a:uFillTx/>
          <a:latin typeface="+mj-lt"/>
          <a:ea typeface="+mj-ea"/>
          <a:cs typeface="+mj-cs"/>
          <a:sym typeface="Helvetica Neue"/>
        </a:defRPr>
      </a:lvl1pPr>
      <a:lvl2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5493"/>
          </a:solidFill>
          <a:uFillTx/>
          <a:latin typeface="+mj-lt"/>
          <a:ea typeface="+mj-ea"/>
          <a:cs typeface="+mj-cs"/>
          <a:sym typeface="Helvetica Neue"/>
        </a:defRPr>
      </a:lvl2pPr>
      <a:lvl3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5493"/>
          </a:solidFill>
          <a:uFillTx/>
          <a:latin typeface="+mj-lt"/>
          <a:ea typeface="+mj-ea"/>
          <a:cs typeface="+mj-cs"/>
          <a:sym typeface="Helvetica Neue"/>
        </a:defRPr>
      </a:lvl3pPr>
      <a:lvl4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5493"/>
          </a:solidFill>
          <a:uFillTx/>
          <a:latin typeface="+mj-lt"/>
          <a:ea typeface="+mj-ea"/>
          <a:cs typeface="+mj-cs"/>
          <a:sym typeface="Helvetica Neue"/>
        </a:defRPr>
      </a:lvl4pPr>
      <a:lvl5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5493"/>
          </a:solidFill>
          <a:uFillTx/>
          <a:latin typeface="+mj-lt"/>
          <a:ea typeface="+mj-ea"/>
          <a:cs typeface="+mj-cs"/>
          <a:sym typeface="Helvetica Neue"/>
        </a:defRPr>
      </a:lvl5pPr>
      <a:lvl6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5493"/>
          </a:solidFill>
          <a:uFillTx/>
          <a:latin typeface="+mj-lt"/>
          <a:ea typeface="+mj-ea"/>
          <a:cs typeface="+mj-cs"/>
          <a:sym typeface="Helvetica Neue"/>
        </a:defRPr>
      </a:lvl6pPr>
      <a:lvl7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5493"/>
          </a:solidFill>
          <a:uFillTx/>
          <a:latin typeface="+mj-lt"/>
          <a:ea typeface="+mj-ea"/>
          <a:cs typeface="+mj-cs"/>
          <a:sym typeface="Helvetica Neue"/>
        </a:defRPr>
      </a:lvl7pPr>
      <a:lvl8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5493"/>
          </a:solidFill>
          <a:uFillTx/>
          <a:latin typeface="+mj-lt"/>
          <a:ea typeface="+mj-ea"/>
          <a:cs typeface="+mj-cs"/>
          <a:sym typeface="Helvetica Neue"/>
        </a:defRPr>
      </a:lvl8pPr>
      <a:lvl9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005493"/>
          </a:solidFill>
          <a:uFillTx/>
          <a:latin typeface="+mj-lt"/>
          <a:ea typeface="+mj-ea"/>
          <a:cs typeface="+mj-cs"/>
          <a:sym typeface="Helvetica Neue"/>
        </a:defRPr>
      </a:lvl9pPr>
    </p:titleStyle>
    <p:bodyStyle>
      <a:lvl1pPr marL="6096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1pPr>
      <a:lvl2pPr marL="12192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2pPr>
      <a:lvl3pPr marL="18288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3pPr>
      <a:lvl4pPr marL="24384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4pPr>
      <a:lvl5pPr marL="30480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5pPr>
      <a:lvl6pPr marL="36576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6pPr>
      <a:lvl7pPr marL="42672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7pPr>
      <a:lvl8pPr marL="48768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8pPr>
      <a:lvl9pPr marL="54864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creativecommons.org/licenses/by-sa/4.0/"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2.tif"/><Relationship Id="rId3" Type="http://schemas.openxmlformats.org/officeDocument/2006/relationships/hyperlink" Target="https://medium.com/refraction-tech-everything/how-netflix-works-the-hugely-simplified-complex-stuff-that-happens-every-time-you-hit-play-3a40c9be254b" TargetMode="External"/></Relationships>

</file>

<file path=ppt/slides/_rels/slide24.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3.tif"/><Relationship Id="rId4" Type="http://schemas.openxmlformats.org/officeDocument/2006/relationships/hyperlink" Target="https://martinfowler.com/microservices/" TargetMode="External"/></Relationships>

</file>

<file path=ppt/slides/_rels/slide25.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4.tif"/><Relationship Id="rId3" Type="http://schemas.openxmlformats.org/officeDocument/2006/relationships/image" Target="../media/image5.tif"/><Relationship Id="rId4" Type="http://schemas.openxmlformats.org/officeDocument/2006/relationships/image" Target="../media/image6.tif"/><Relationship Id="rId5" Type="http://schemas.openxmlformats.org/officeDocument/2006/relationships/image" Target="../media/image7.tif"/><Relationship Id="rId6" Type="http://schemas.openxmlformats.org/officeDocument/2006/relationships/image" Target="../media/image10.png"/><Relationship Id="rId7" Type="http://schemas.openxmlformats.org/officeDocument/2006/relationships/image" Target="../media/image11.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30.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3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36.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Jonathan Bell, John Boyland, Mitch Wand…"/>
          <p:cNvSpPr txBox="1"/>
          <p:nvPr>
            <p:ph type="body" sz="quarter" idx="1"/>
          </p:nvPr>
        </p:nvSpPr>
        <p:spPr>
          <a:xfrm>
            <a:off x="1201341" y="11177782"/>
            <a:ext cx="21971002" cy="1959510"/>
          </a:xfrm>
          <a:prstGeom prst="rect">
            <a:avLst/>
          </a:prstGeom>
        </p:spPr>
        <p:txBody>
          <a:bodyPr/>
          <a:lstStyle/>
          <a:p>
            <a:pPr>
              <a:defRPr>
                <a:solidFill>
                  <a:srgbClr val="005493"/>
                </a:solidFill>
              </a:defRPr>
            </a:pPr>
            <a:r>
              <a:t>Jonathan Bell, Adeel Bhutta, Mitch Wand</a:t>
            </a:r>
          </a:p>
          <a:p>
            <a:pPr>
              <a:defRPr>
                <a:solidFill>
                  <a:srgbClr val="005493"/>
                </a:solidFill>
              </a:defRPr>
            </a:pPr>
            <a:r>
              <a:t>Khoury College of Computer Sciences</a:t>
            </a:r>
          </a:p>
          <a:p>
            <a:pPr>
              <a:defRPr>
                <a:solidFill>
                  <a:srgbClr val="005493"/>
                </a:solidFill>
              </a:defRPr>
            </a:pPr>
            <a:r>
              <a:t>© 202</a:t>
            </a:r>
            <a:r>
              <a:t>2</a:t>
            </a:r>
            <a:r>
              <a:t>, released under </a:t>
            </a:r>
            <a:r>
              <a:rPr u="sng">
                <a:solidFill>
                  <a:srgbClr val="0000FF"/>
                </a:solidFill>
                <a:uFill>
                  <a:solidFill>
                    <a:srgbClr val="0000FF"/>
                  </a:solidFill>
                </a:uFill>
                <a:hlinkClick r:id="rId2" invalidUrl="" action="" tgtFrame="" tooltip="" history="1" highlightClick="0" endSnd="0"/>
              </a:rPr>
              <a:t>CC BY-SA</a:t>
            </a:r>
          </a:p>
        </p:txBody>
      </p:sp>
      <p:sp>
        <p:nvSpPr>
          <p:cNvPr id="186" name="CS 4530 &amp; CS 5500…"/>
          <p:cNvSpPr txBox="1"/>
          <p:nvPr>
            <p:ph type="title"/>
          </p:nvPr>
        </p:nvSpPr>
        <p:spPr>
          <a:xfrm>
            <a:off x="1206495" y="2574991"/>
            <a:ext cx="21971006" cy="4648202"/>
          </a:xfrm>
          <a:prstGeom prst="rect">
            <a:avLst/>
          </a:prstGeom>
        </p:spPr>
        <p:txBody>
          <a:bodyPr/>
          <a:lstStyle>
            <a:lvl1pPr>
              <a:defRPr spc="-300">
                <a:solidFill>
                  <a:srgbClr val="005493"/>
                </a:solidFill>
              </a:defRPr>
            </a:lvl1pPr>
          </a:lstStyle>
          <a:p>
            <a:pPr/>
            <a:r>
              <a:t>CS 4530 Software Engineering</a:t>
            </a:r>
          </a:p>
        </p:txBody>
      </p:sp>
      <p:sp>
        <p:nvSpPr>
          <p:cNvPr id="187" name="Lecture 9.1: Why Engineer Distributed Software?"/>
          <p:cNvSpPr txBox="1"/>
          <p:nvPr/>
        </p:nvSpPr>
        <p:spPr>
          <a:xfrm>
            <a:off x="1201342" y="7223190"/>
            <a:ext cx="21971002" cy="19050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gn="l" defTabSz="825500">
              <a:defRPr b="1" sz="5500">
                <a:solidFill>
                  <a:srgbClr val="000000"/>
                </a:solidFill>
              </a:defRPr>
            </a:lvl1pPr>
          </a:lstStyle>
          <a:p>
            <a:pPr/>
            <a:r>
              <a:t>Module 10: Distributed Systems Architectures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 name="Tiered Architectures Partition Responsibility"/>
          <p:cNvSpPr txBox="1"/>
          <p:nvPr>
            <p:ph type="title"/>
          </p:nvPr>
        </p:nvSpPr>
        <p:spPr>
          <a:prstGeom prst="rect">
            <a:avLst/>
          </a:prstGeom>
        </p:spPr>
        <p:txBody>
          <a:bodyPr/>
          <a:lstStyle>
            <a:lvl1pPr>
              <a:defRPr spc="-200"/>
            </a:lvl1pPr>
          </a:lstStyle>
          <a:p>
            <a:pPr/>
            <a:r>
              <a:t>Tiered Architectures Partition Responsibility </a:t>
            </a:r>
          </a:p>
        </p:txBody>
      </p:sp>
      <p:sp>
        <p:nvSpPr>
          <p:cNvPr id="344" name="Slide Subtitle"/>
          <p:cNvSpPr txBox="1"/>
          <p:nvPr>
            <p:ph type="body" sz="quarter" idx="1"/>
          </p:nvPr>
        </p:nvSpPr>
        <p:spPr>
          <a:prstGeom prst="rect">
            <a:avLst/>
          </a:prstGeom>
        </p:spPr>
        <p:txBody>
          <a:bodyPr/>
          <a:lstStyle/>
          <a:p>
            <a:pPr/>
          </a:p>
        </p:txBody>
      </p:sp>
      <p:sp>
        <p:nvSpPr>
          <p:cNvPr id="345" name="Body Level One…"/>
          <p:cNvSpPr txBox="1"/>
          <p:nvPr>
            <p:ph type="body" idx="21"/>
          </p:nvPr>
        </p:nvSpPr>
        <p:spPr>
          <a:xfrm>
            <a:off x="1206500" y="4248503"/>
            <a:ext cx="11241237" cy="8256014"/>
          </a:xfrm>
          <a:prstGeom prst="rect">
            <a:avLst/>
          </a:prstGeom>
          <a:extLst>
            <a:ext uri="{C572A759-6A51-4108-AA02-DFA0A04FC94B}">
              <ma14:wrappingTextBoxFlag xmlns:ma14="http://schemas.microsoft.com/office/mac/drawingml/2011/main" val="1"/>
            </a:ext>
          </a:extLst>
        </p:spPr>
        <p:txBody>
          <a:bodyPr/>
          <a:lstStyle/>
          <a:p>
            <a:pPr marL="471637" indent="-471637" defTabSz="2389571">
              <a:spcBef>
                <a:spcPts val="4400"/>
              </a:spcBef>
              <a:defRPr sz="4704"/>
            </a:pPr>
            <a:r>
              <a:t>Key idea: Partition the system into distinct tiers based on responsibilities</a:t>
            </a:r>
          </a:p>
          <a:p>
            <a:pPr marL="471637" indent="-471637" defTabSz="2389571">
              <a:spcBef>
                <a:spcPts val="4400"/>
              </a:spcBef>
              <a:defRPr sz="4704"/>
            </a:pPr>
            <a:r>
              <a:t>Each tier scales independently of the others - .com need not know about .org</a:t>
            </a:r>
          </a:p>
          <a:p>
            <a:pPr marL="471637" indent="-471637" defTabSz="2389571">
              <a:spcBef>
                <a:spcPts val="4400"/>
              </a:spcBef>
              <a:defRPr sz="4704"/>
            </a:pPr>
            <a:r>
              <a:t>Satisfying a single request may require multiple tiers</a:t>
            </a:r>
          </a:p>
          <a:p>
            <a:pPr marL="471637" indent="-471637" defTabSz="2389571">
              <a:spcBef>
                <a:spcPts val="4400"/>
              </a:spcBef>
              <a:defRPr sz="4704"/>
            </a:pPr>
            <a:r>
              <a:t>DNS is a tiered architecture</a:t>
            </a:r>
          </a:p>
          <a:p>
            <a:pPr lvl="1" marL="845017" indent="-471637" defTabSz="2389571">
              <a:spcBef>
                <a:spcPts val="4400"/>
              </a:spcBef>
              <a:buSzPct val="100000"/>
              <a:defRPr sz="4704"/>
            </a:pPr>
            <a:r>
              <a:t>Example: scale .com differently from .gov</a:t>
            </a:r>
          </a:p>
        </p:txBody>
      </p:sp>
      <p:pic>
        <p:nvPicPr>
          <p:cNvPr id="346" name="Image" descr="Image"/>
          <p:cNvPicPr>
            <a:picLocks noChangeAspect="1"/>
          </p:cNvPicPr>
          <p:nvPr/>
        </p:nvPicPr>
        <p:blipFill>
          <a:blip r:embed="rId3">
            <a:extLst/>
          </a:blip>
          <a:stretch>
            <a:fillRect/>
          </a:stretch>
        </p:blipFill>
        <p:spPr>
          <a:xfrm>
            <a:off x="12708186" y="6644456"/>
            <a:ext cx="10894764" cy="6278655"/>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Design Tiers Considering the Structure of Data"/>
          <p:cNvSpPr txBox="1"/>
          <p:nvPr>
            <p:ph type="title"/>
          </p:nvPr>
        </p:nvSpPr>
        <p:spPr>
          <a:prstGeom prst="rect">
            <a:avLst/>
          </a:prstGeom>
        </p:spPr>
        <p:txBody>
          <a:bodyPr/>
          <a:lstStyle>
            <a:lvl1pPr defTabSz="2292037">
              <a:defRPr spc="-159" sz="7990"/>
            </a:lvl1pPr>
          </a:lstStyle>
          <a:p>
            <a:pPr/>
            <a:r>
              <a:t>Design Tiers Considering the Structure of Data</a:t>
            </a:r>
          </a:p>
        </p:txBody>
      </p:sp>
      <p:sp>
        <p:nvSpPr>
          <p:cNvPr id="351" name="Example: GFS (Google File System, c 2010)"/>
          <p:cNvSpPr txBox="1"/>
          <p:nvPr>
            <p:ph type="body" sz="quarter" idx="1"/>
          </p:nvPr>
        </p:nvSpPr>
        <p:spPr>
          <a:prstGeom prst="rect">
            <a:avLst/>
          </a:prstGeom>
        </p:spPr>
        <p:txBody>
          <a:bodyPr/>
          <a:lstStyle/>
          <a:p>
            <a:pPr/>
            <a:r>
              <a:t>Example: GFS (Google File System, c 2010)</a:t>
            </a:r>
          </a:p>
        </p:txBody>
      </p:sp>
      <p:sp>
        <p:nvSpPr>
          <p:cNvPr id="352" name="Body Level One…"/>
          <p:cNvSpPr txBox="1"/>
          <p:nvPr>
            <p:ph type="body" idx="21"/>
          </p:nvPr>
        </p:nvSpPr>
        <p:spPr>
          <a:xfrm>
            <a:off x="1206500" y="3435703"/>
            <a:ext cx="21971000" cy="3085677"/>
          </a:xfrm>
          <a:prstGeom prst="rect">
            <a:avLst/>
          </a:prstGeom>
          <a:extLst>
            <a:ext uri="{C572A759-6A51-4108-AA02-DFA0A04FC94B}">
              <ma14:wrappingTextBoxFlag xmlns:ma14="http://schemas.microsoft.com/office/mac/drawingml/2011/main" val="1"/>
            </a:ext>
          </a:extLst>
        </p:spPr>
        <p:txBody>
          <a:bodyPr/>
          <a:lstStyle/>
          <a:p>
            <a:pPr/>
            <a:r>
              <a:t>Stated requirements: “</a:t>
            </a:r>
            <a:r>
              <a:rPr b="1"/>
              <a:t>High sustained bandwidth is more important than low latency</a:t>
            </a:r>
            <a:r>
              <a:t>. Most of our target applications place a premium on </a:t>
            </a:r>
            <a:r>
              <a:rPr b="1"/>
              <a:t>processing data in bulk at a high rate</a:t>
            </a:r>
            <a:r>
              <a:t>, while </a:t>
            </a:r>
            <a:r>
              <a:rPr b="1"/>
              <a:t>few have stringent response time requirements for an individual read or write.</a:t>
            </a:r>
            <a:r>
              <a:t>”</a:t>
            </a:r>
          </a:p>
        </p:txBody>
      </p:sp>
      <p:sp>
        <p:nvSpPr>
          <p:cNvPr id="353" name="Server"/>
          <p:cNvSpPr/>
          <p:nvPr/>
        </p:nvSpPr>
        <p:spPr>
          <a:xfrm>
            <a:off x="10984845" y="6649341"/>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Server</a:t>
            </a:r>
          </a:p>
        </p:txBody>
      </p:sp>
      <p:sp>
        <p:nvSpPr>
          <p:cNvPr id="354" name="Client"/>
          <p:cNvSpPr/>
          <p:nvPr/>
        </p:nvSpPr>
        <p:spPr>
          <a:xfrm>
            <a:off x="4597990" y="11534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55" name="Client"/>
          <p:cNvSpPr/>
          <p:nvPr/>
        </p:nvSpPr>
        <p:spPr>
          <a:xfrm>
            <a:off x="7791418" y="11534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56" name="Client"/>
          <p:cNvSpPr/>
          <p:nvPr/>
        </p:nvSpPr>
        <p:spPr>
          <a:xfrm>
            <a:off x="10984845" y="11534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57" name="Client"/>
          <p:cNvSpPr/>
          <p:nvPr/>
        </p:nvSpPr>
        <p:spPr>
          <a:xfrm>
            <a:off x="14178274" y="11534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58" name="Client"/>
          <p:cNvSpPr/>
          <p:nvPr/>
        </p:nvSpPr>
        <p:spPr>
          <a:xfrm>
            <a:off x="17371702" y="11534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59" name="Line"/>
          <p:cNvSpPr/>
          <p:nvPr/>
        </p:nvSpPr>
        <p:spPr>
          <a:xfrm flipV="1">
            <a:off x="6397145" y="8527574"/>
            <a:ext cx="4508501" cy="2931911"/>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0" name="Line"/>
          <p:cNvSpPr/>
          <p:nvPr/>
        </p:nvSpPr>
        <p:spPr>
          <a:xfrm flipV="1">
            <a:off x="9054246" y="8674190"/>
            <a:ext cx="2745006"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1" name="Line"/>
          <p:cNvSpPr/>
          <p:nvPr/>
        </p:nvSpPr>
        <p:spPr>
          <a:xfrm flipV="1">
            <a:off x="12191998" y="8626405"/>
            <a:ext cx="1"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2" name="Line"/>
          <p:cNvSpPr/>
          <p:nvPr/>
        </p:nvSpPr>
        <p:spPr>
          <a:xfrm flipH="1" flipV="1">
            <a:off x="12967666" y="8674190"/>
            <a:ext cx="2414308"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3" name="Line"/>
          <p:cNvSpPr/>
          <p:nvPr/>
        </p:nvSpPr>
        <p:spPr>
          <a:xfrm flipH="1" flipV="1">
            <a:off x="13539314" y="8626405"/>
            <a:ext cx="4848537" cy="284057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4" name="Key problem: throughput of single server is limited"/>
          <p:cNvSpPr txBox="1"/>
          <p:nvPr/>
        </p:nvSpPr>
        <p:spPr>
          <a:xfrm>
            <a:off x="14515727" y="8703372"/>
            <a:ext cx="7276135" cy="105538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3100">
                <a:solidFill>
                  <a:srgbClr val="000000"/>
                </a:solidFill>
              </a:defRPr>
            </a:lvl1pPr>
          </a:lstStyle>
          <a:p>
            <a:pPr/>
            <a:r>
              <a:t>Key problem: throughput of single server is limited</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8" name="GFS Tiers Filesystem Metadata and File Chunks"/>
          <p:cNvSpPr txBox="1"/>
          <p:nvPr>
            <p:ph type="title"/>
          </p:nvPr>
        </p:nvSpPr>
        <p:spPr>
          <a:prstGeom prst="rect">
            <a:avLst/>
          </a:prstGeom>
        </p:spPr>
        <p:txBody>
          <a:bodyPr/>
          <a:lstStyle>
            <a:lvl1pPr defTabSz="2243271">
              <a:defRPr spc="-156" sz="7820"/>
            </a:lvl1pPr>
          </a:lstStyle>
          <a:p>
            <a:pPr/>
            <a:r>
              <a:t>GFS Tiers Filesystem Metadata and File Chunks</a:t>
            </a:r>
          </a:p>
        </p:txBody>
      </p:sp>
      <p:sp>
        <p:nvSpPr>
          <p:cNvPr id="369" name="Example: GFS (Google File System, c 2010)"/>
          <p:cNvSpPr txBox="1"/>
          <p:nvPr>
            <p:ph type="body" sz="quarter" idx="1"/>
          </p:nvPr>
        </p:nvSpPr>
        <p:spPr>
          <a:prstGeom prst="rect">
            <a:avLst/>
          </a:prstGeom>
        </p:spPr>
        <p:txBody>
          <a:bodyPr/>
          <a:lstStyle/>
          <a:p>
            <a:pPr/>
            <a:r>
              <a:t>Example: GFS (Google File System, c 2010)</a:t>
            </a:r>
          </a:p>
        </p:txBody>
      </p:sp>
      <p:sp>
        <p:nvSpPr>
          <p:cNvPr id="370" name="Body Level One…"/>
          <p:cNvSpPr txBox="1"/>
          <p:nvPr>
            <p:ph type="body" idx="21"/>
          </p:nvPr>
        </p:nvSpPr>
        <p:spPr>
          <a:xfrm>
            <a:off x="1206500" y="3435703"/>
            <a:ext cx="21971000" cy="3085677"/>
          </a:xfrm>
          <a:prstGeom prst="rect">
            <a:avLst/>
          </a:prstGeom>
          <a:extLst>
            <a:ext uri="{C572A759-6A51-4108-AA02-DFA0A04FC94B}">
              <ma14:wrappingTextBoxFlag xmlns:ma14="http://schemas.microsoft.com/office/mac/drawingml/2011/main" val="1"/>
            </a:ext>
          </a:extLst>
        </p:spPr>
        <p:txBody>
          <a:bodyPr/>
          <a:lstStyle/>
          <a:p>
            <a:pPr/>
            <a:r>
              <a:t>Stated requirements: “</a:t>
            </a:r>
            <a:r>
              <a:rPr b="1"/>
              <a:t>High sustained bandwidth is more important than low latency</a:t>
            </a:r>
            <a:r>
              <a:t>. Most of our target applications place a premium on </a:t>
            </a:r>
            <a:r>
              <a:rPr b="1"/>
              <a:t>processing data in bulk at a high rate</a:t>
            </a:r>
            <a:r>
              <a:t>, while </a:t>
            </a:r>
            <a:r>
              <a:rPr b="1"/>
              <a:t>few have stringent response time requirements for an individual read or write.</a:t>
            </a:r>
            <a:r>
              <a:t>”</a:t>
            </a:r>
          </a:p>
        </p:txBody>
      </p:sp>
      <p:grpSp>
        <p:nvGrpSpPr>
          <p:cNvPr id="443" name="Group"/>
          <p:cNvGrpSpPr/>
          <p:nvPr/>
        </p:nvGrpSpPr>
        <p:grpSpPr>
          <a:xfrm>
            <a:off x="7038521" y="11502772"/>
            <a:ext cx="15284493" cy="4166877"/>
            <a:chOff x="0" y="0"/>
            <a:chExt cx="15284492" cy="4166876"/>
          </a:xfrm>
        </p:grpSpPr>
        <p:grpSp>
          <p:nvGrpSpPr>
            <p:cNvPr id="373" name="ChunkServer"/>
            <p:cNvGrpSpPr/>
            <p:nvPr/>
          </p:nvGrpSpPr>
          <p:grpSpPr>
            <a:xfrm>
              <a:off x="0" y="-1"/>
              <a:ext cx="2402766" cy="903937"/>
              <a:chOff x="0" y="0"/>
              <a:chExt cx="2402764" cy="903936"/>
            </a:xfrm>
          </p:grpSpPr>
          <p:sp>
            <p:nvSpPr>
              <p:cNvPr id="371" name="Rectangle"/>
              <p:cNvSpPr/>
              <p:nvPr/>
            </p:nvSpPr>
            <p:spPr>
              <a:xfrm>
                <a:off x="0" y="-1"/>
                <a:ext cx="2402765"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72" name="ChunkServer"/>
              <p:cNvSpPr txBox="1"/>
              <p:nvPr/>
            </p:nvSpPr>
            <p:spPr>
              <a:xfrm>
                <a:off x="0" y="164631"/>
                <a:ext cx="2402765"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376" name="ChunkServer"/>
            <p:cNvGrpSpPr/>
            <p:nvPr/>
          </p:nvGrpSpPr>
          <p:grpSpPr>
            <a:xfrm>
              <a:off x="5152690" y="-1"/>
              <a:ext cx="2402767" cy="903937"/>
              <a:chOff x="0" y="0"/>
              <a:chExt cx="2402766" cy="903936"/>
            </a:xfrm>
          </p:grpSpPr>
          <p:sp>
            <p:nvSpPr>
              <p:cNvPr id="374"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75"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379" name="ChunkServer"/>
            <p:cNvGrpSpPr/>
            <p:nvPr/>
          </p:nvGrpSpPr>
          <p:grpSpPr>
            <a:xfrm>
              <a:off x="2576345" y="-1"/>
              <a:ext cx="2402767" cy="903937"/>
              <a:chOff x="0" y="0"/>
              <a:chExt cx="2402766" cy="903936"/>
            </a:xfrm>
          </p:grpSpPr>
          <p:sp>
            <p:nvSpPr>
              <p:cNvPr id="377"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78"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382" name="ChunkServer"/>
            <p:cNvGrpSpPr/>
            <p:nvPr/>
          </p:nvGrpSpPr>
          <p:grpSpPr>
            <a:xfrm>
              <a:off x="7729035" y="-1"/>
              <a:ext cx="2402768" cy="903937"/>
              <a:chOff x="0" y="0"/>
              <a:chExt cx="2402766" cy="903936"/>
            </a:xfrm>
          </p:grpSpPr>
          <p:sp>
            <p:nvSpPr>
              <p:cNvPr id="380"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81"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385" name="ChunkServer"/>
            <p:cNvGrpSpPr/>
            <p:nvPr/>
          </p:nvGrpSpPr>
          <p:grpSpPr>
            <a:xfrm>
              <a:off x="12881727" y="-1"/>
              <a:ext cx="2402766" cy="903937"/>
              <a:chOff x="0" y="0"/>
              <a:chExt cx="2402764" cy="903936"/>
            </a:xfrm>
          </p:grpSpPr>
          <p:sp>
            <p:nvSpPr>
              <p:cNvPr id="383" name="Rectangle"/>
              <p:cNvSpPr/>
              <p:nvPr/>
            </p:nvSpPr>
            <p:spPr>
              <a:xfrm>
                <a:off x="0" y="-1"/>
                <a:ext cx="2402765"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84" name="ChunkServer"/>
              <p:cNvSpPr txBox="1"/>
              <p:nvPr/>
            </p:nvSpPr>
            <p:spPr>
              <a:xfrm>
                <a:off x="0" y="164631"/>
                <a:ext cx="2402765"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388" name="ChunkServer"/>
            <p:cNvGrpSpPr/>
            <p:nvPr/>
          </p:nvGrpSpPr>
          <p:grpSpPr>
            <a:xfrm>
              <a:off x="10305381" y="-1"/>
              <a:ext cx="2402767" cy="903937"/>
              <a:chOff x="0" y="0"/>
              <a:chExt cx="2402766" cy="903936"/>
            </a:xfrm>
          </p:grpSpPr>
          <p:sp>
            <p:nvSpPr>
              <p:cNvPr id="386"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87"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391" name="ChunkServer"/>
            <p:cNvGrpSpPr/>
            <p:nvPr/>
          </p:nvGrpSpPr>
          <p:grpSpPr>
            <a:xfrm>
              <a:off x="0" y="1087646"/>
              <a:ext cx="2402766" cy="903937"/>
              <a:chOff x="0" y="0"/>
              <a:chExt cx="2402764" cy="903936"/>
            </a:xfrm>
          </p:grpSpPr>
          <p:sp>
            <p:nvSpPr>
              <p:cNvPr id="389" name="Rectangle"/>
              <p:cNvSpPr/>
              <p:nvPr/>
            </p:nvSpPr>
            <p:spPr>
              <a:xfrm>
                <a:off x="0" y="-1"/>
                <a:ext cx="2402765"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90" name="ChunkServer"/>
              <p:cNvSpPr txBox="1"/>
              <p:nvPr/>
            </p:nvSpPr>
            <p:spPr>
              <a:xfrm>
                <a:off x="0" y="164631"/>
                <a:ext cx="2402765"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394" name="ChunkServer"/>
            <p:cNvGrpSpPr/>
            <p:nvPr/>
          </p:nvGrpSpPr>
          <p:grpSpPr>
            <a:xfrm>
              <a:off x="5152690" y="1087646"/>
              <a:ext cx="2402767" cy="903937"/>
              <a:chOff x="0" y="0"/>
              <a:chExt cx="2402766" cy="903936"/>
            </a:xfrm>
          </p:grpSpPr>
          <p:sp>
            <p:nvSpPr>
              <p:cNvPr id="392"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93"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397" name="ChunkServer"/>
            <p:cNvGrpSpPr/>
            <p:nvPr/>
          </p:nvGrpSpPr>
          <p:grpSpPr>
            <a:xfrm>
              <a:off x="2576345" y="1087646"/>
              <a:ext cx="2402767" cy="903937"/>
              <a:chOff x="0" y="0"/>
              <a:chExt cx="2402766" cy="903936"/>
            </a:xfrm>
          </p:grpSpPr>
          <p:sp>
            <p:nvSpPr>
              <p:cNvPr id="395"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96"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00" name="ChunkServer"/>
            <p:cNvGrpSpPr/>
            <p:nvPr/>
          </p:nvGrpSpPr>
          <p:grpSpPr>
            <a:xfrm>
              <a:off x="7729035" y="1087646"/>
              <a:ext cx="2402768" cy="903937"/>
              <a:chOff x="0" y="0"/>
              <a:chExt cx="2402766" cy="903936"/>
            </a:xfrm>
          </p:grpSpPr>
          <p:sp>
            <p:nvSpPr>
              <p:cNvPr id="398"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399"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03" name="ChunkServer"/>
            <p:cNvGrpSpPr/>
            <p:nvPr/>
          </p:nvGrpSpPr>
          <p:grpSpPr>
            <a:xfrm>
              <a:off x="12881727" y="1087646"/>
              <a:ext cx="2402766" cy="903937"/>
              <a:chOff x="0" y="0"/>
              <a:chExt cx="2402764" cy="903936"/>
            </a:xfrm>
          </p:grpSpPr>
          <p:sp>
            <p:nvSpPr>
              <p:cNvPr id="401" name="Rectangle"/>
              <p:cNvSpPr/>
              <p:nvPr/>
            </p:nvSpPr>
            <p:spPr>
              <a:xfrm>
                <a:off x="0" y="-1"/>
                <a:ext cx="2402765"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02" name="ChunkServer"/>
              <p:cNvSpPr txBox="1"/>
              <p:nvPr/>
            </p:nvSpPr>
            <p:spPr>
              <a:xfrm>
                <a:off x="0" y="164631"/>
                <a:ext cx="2402765"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06" name="ChunkServer"/>
            <p:cNvGrpSpPr/>
            <p:nvPr/>
          </p:nvGrpSpPr>
          <p:grpSpPr>
            <a:xfrm>
              <a:off x="10305381" y="1087646"/>
              <a:ext cx="2402767" cy="903937"/>
              <a:chOff x="0" y="0"/>
              <a:chExt cx="2402766" cy="903936"/>
            </a:xfrm>
          </p:grpSpPr>
          <p:sp>
            <p:nvSpPr>
              <p:cNvPr id="404"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05"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09" name="ChunkServer"/>
            <p:cNvGrpSpPr/>
            <p:nvPr/>
          </p:nvGrpSpPr>
          <p:grpSpPr>
            <a:xfrm>
              <a:off x="0" y="2175292"/>
              <a:ext cx="2402766" cy="903938"/>
              <a:chOff x="0" y="0"/>
              <a:chExt cx="2402764" cy="903936"/>
            </a:xfrm>
          </p:grpSpPr>
          <p:sp>
            <p:nvSpPr>
              <p:cNvPr id="407" name="Rectangle"/>
              <p:cNvSpPr/>
              <p:nvPr/>
            </p:nvSpPr>
            <p:spPr>
              <a:xfrm>
                <a:off x="0" y="0"/>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08" name="ChunkServer"/>
              <p:cNvSpPr txBox="1"/>
              <p:nvPr/>
            </p:nvSpPr>
            <p:spPr>
              <a:xfrm>
                <a:off x="0" y="164631"/>
                <a:ext cx="2402765"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12" name="ChunkServer"/>
            <p:cNvGrpSpPr/>
            <p:nvPr/>
          </p:nvGrpSpPr>
          <p:grpSpPr>
            <a:xfrm>
              <a:off x="5152690" y="2175292"/>
              <a:ext cx="2402767" cy="903938"/>
              <a:chOff x="0" y="0"/>
              <a:chExt cx="2402766" cy="903936"/>
            </a:xfrm>
          </p:grpSpPr>
          <p:sp>
            <p:nvSpPr>
              <p:cNvPr id="410" name="Rectangle"/>
              <p:cNvSpPr/>
              <p:nvPr/>
            </p:nvSpPr>
            <p:spPr>
              <a:xfrm>
                <a:off x="-1" y="0"/>
                <a:ext cx="2402768"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11"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15" name="ChunkServer"/>
            <p:cNvGrpSpPr/>
            <p:nvPr/>
          </p:nvGrpSpPr>
          <p:grpSpPr>
            <a:xfrm>
              <a:off x="2576345" y="2175292"/>
              <a:ext cx="2402767" cy="903938"/>
              <a:chOff x="0" y="0"/>
              <a:chExt cx="2402766" cy="903936"/>
            </a:xfrm>
          </p:grpSpPr>
          <p:sp>
            <p:nvSpPr>
              <p:cNvPr id="413" name="Rectangle"/>
              <p:cNvSpPr/>
              <p:nvPr/>
            </p:nvSpPr>
            <p:spPr>
              <a:xfrm>
                <a:off x="-1" y="0"/>
                <a:ext cx="2402768"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14"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18" name="ChunkServer"/>
            <p:cNvGrpSpPr/>
            <p:nvPr/>
          </p:nvGrpSpPr>
          <p:grpSpPr>
            <a:xfrm>
              <a:off x="7729035" y="2175292"/>
              <a:ext cx="2402768" cy="903938"/>
              <a:chOff x="0" y="0"/>
              <a:chExt cx="2402766" cy="903936"/>
            </a:xfrm>
          </p:grpSpPr>
          <p:sp>
            <p:nvSpPr>
              <p:cNvPr id="416" name="Rectangle"/>
              <p:cNvSpPr/>
              <p:nvPr/>
            </p:nvSpPr>
            <p:spPr>
              <a:xfrm>
                <a:off x="-1" y="0"/>
                <a:ext cx="2402768"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17"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21" name="ChunkServer"/>
            <p:cNvGrpSpPr/>
            <p:nvPr/>
          </p:nvGrpSpPr>
          <p:grpSpPr>
            <a:xfrm>
              <a:off x="12881727" y="2175292"/>
              <a:ext cx="2402766" cy="903938"/>
              <a:chOff x="0" y="0"/>
              <a:chExt cx="2402764" cy="903936"/>
            </a:xfrm>
          </p:grpSpPr>
          <p:sp>
            <p:nvSpPr>
              <p:cNvPr id="419" name="Rectangle"/>
              <p:cNvSpPr/>
              <p:nvPr/>
            </p:nvSpPr>
            <p:spPr>
              <a:xfrm>
                <a:off x="0" y="0"/>
                <a:ext cx="2402765"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20" name="ChunkServer"/>
              <p:cNvSpPr txBox="1"/>
              <p:nvPr/>
            </p:nvSpPr>
            <p:spPr>
              <a:xfrm>
                <a:off x="0" y="164631"/>
                <a:ext cx="2402765"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24" name="ChunkServer"/>
            <p:cNvGrpSpPr/>
            <p:nvPr/>
          </p:nvGrpSpPr>
          <p:grpSpPr>
            <a:xfrm>
              <a:off x="10305381" y="2175292"/>
              <a:ext cx="2402767" cy="903938"/>
              <a:chOff x="0" y="0"/>
              <a:chExt cx="2402766" cy="903936"/>
            </a:xfrm>
          </p:grpSpPr>
          <p:sp>
            <p:nvSpPr>
              <p:cNvPr id="422" name="Rectangle"/>
              <p:cNvSpPr/>
              <p:nvPr/>
            </p:nvSpPr>
            <p:spPr>
              <a:xfrm>
                <a:off x="-1" y="0"/>
                <a:ext cx="2402768" cy="903937"/>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23"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27" name="ChunkServer"/>
            <p:cNvGrpSpPr/>
            <p:nvPr/>
          </p:nvGrpSpPr>
          <p:grpSpPr>
            <a:xfrm>
              <a:off x="0" y="3262939"/>
              <a:ext cx="2402766" cy="903937"/>
              <a:chOff x="0" y="0"/>
              <a:chExt cx="2402764" cy="903936"/>
            </a:xfrm>
          </p:grpSpPr>
          <p:sp>
            <p:nvSpPr>
              <p:cNvPr id="425" name="Rectangle"/>
              <p:cNvSpPr/>
              <p:nvPr/>
            </p:nvSpPr>
            <p:spPr>
              <a:xfrm>
                <a:off x="0" y="-1"/>
                <a:ext cx="2402765"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26" name="ChunkServer"/>
              <p:cNvSpPr txBox="1"/>
              <p:nvPr/>
            </p:nvSpPr>
            <p:spPr>
              <a:xfrm>
                <a:off x="0" y="164631"/>
                <a:ext cx="2402765"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30" name="ChunkServer"/>
            <p:cNvGrpSpPr/>
            <p:nvPr/>
          </p:nvGrpSpPr>
          <p:grpSpPr>
            <a:xfrm>
              <a:off x="5152690" y="3262939"/>
              <a:ext cx="2402767" cy="903937"/>
              <a:chOff x="0" y="0"/>
              <a:chExt cx="2402766" cy="903936"/>
            </a:xfrm>
          </p:grpSpPr>
          <p:sp>
            <p:nvSpPr>
              <p:cNvPr id="428"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29"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33" name="ChunkServer"/>
            <p:cNvGrpSpPr/>
            <p:nvPr/>
          </p:nvGrpSpPr>
          <p:grpSpPr>
            <a:xfrm>
              <a:off x="2576345" y="3262939"/>
              <a:ext cx="2402767" cy="903937"/>
              <a:chOff x="0" y="0"/>
              <a:chExt cx="2402766" cy="903936"/>
            </a:xfrm>
          </p:grpSpPr>
          <p:sp>
            <p:nvSpPr>
              <p:cNvPr id="431"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32"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36" name="ChunkServer"/>
            <p:cNvGrpSpPr/>
            <p:nvPr/>
          </p:nvGrpSpPr>
          <p:grpSpPr>
            <a:xfrm>
              <a:off x="7729035" y="3262939"/>
              <a:ext cx="2402768" cy="903937"/>
              <a:chOff x="0" y="0"/>
              <a:chExt cx="2402766" cy="903936"/>
            </a:xfrm>
          </p:grpSpPr>
          <p:sp>
            <p:nvSpPr>
              <p:cNvPr id="434"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35"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39" name="ChunkServer"/>
            <p:cNvGrpSpPr/>
            <p:nvPr/>
          </p:nvGrpSpPr>
          <p:grpSpPr>
            <a:xfrm>
              <a:off x="12881727" y="3262939"/>
              <a:ext cx="2402766" cy="903937"/>
              <a:chOff x="0" y="0"/>
              <a:chExt cx="2402764" cy="903936"/>
            </a:xfrm>
          </p:grpSpPr>
          <p:sp>
            <p:nvSpPr>
              <p:cNvPr id="437" name="Rectangle"/>
              <p:cNvSpPr/>
              <p:nvPr/>
            </p:nvSpPr>
            <p:spPr>
              <a:xfrm>
                <a:off x="0" y="-1"/>
                <a:ext cx="2402765"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38" name="ChunkServer"/>
              <p:cNvSpPr txBox="1"/>
              <p:nvPr/>
            </p:nvSpPr>
            <p:spPr>
              <a:xfrm>
                <a:off x="0" y="164631"/>
                <a:ext cx="2402765"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nvGrpSpPr>
            <p:cNvPr id="442" name="ChunkServer"/>
            <p:cNvGrpSpPr/>
            <p:nvPr/>
          </p:nvGrpSpPr>
          <p:grpSpPr>
            <a:xfrm>
              <a:off x="10305381" y="3262939"/>
              <a:ext cx="2402767" cy="903937"/>
              <a:chOff x="0" y="0"/>
              <a:chExt cx="2402766" cy="903936"/>
            </a:xfrm>
          </p:grpSpPr>
          <p:sp>
            <p:nvSpPr>
              <p:cNvPr id="440" name="Rectangle"/>
              <p:cNvSpPr/>
              <p:nvPr/>
            </p:nvSpPr>
            <p:spPr>
              <a:xfrm>
                <a:off x="-1" y="-1"/>
                <a:ext cx="2402768" cy="903938"/>
              </a:xfrm>
              <a:prstGeom prst="rect">
                <a:avLst/>
              </a:prstGeom>
              <a:solidFill>
                <a:srgbClr val="648299"/>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2800">
                    <a:solidFill>
                      <a:srgbClr val="FFFFFF"/>
                    </a:solidFill>
                    <a:latin typeface="Helvetica Light"/>
                    <a:ea typeface="Helvetica Light"/>
                    <a:cs typeface="Helvetica Light"/>
                    <a:sym typeface="Helvetica Light"/>
                  </a:defRPr>
                </a:pPr>
              </a:p>
            </p:txBody>
          </p:sp>
          <p:sp>
            <p:nvSpPr>
              <p:cNvPr id="441" name="ChunkServer"/>
              <p:cNvSpPr txBox="1"/>
              <p:nvPr/>
            </p:nvSpPr>
            <p:spPr>
              <a:xfrm>
                <a:off x="-1" y="164631"/>
                <a:ext cx="2402768" cy="5746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2800">
                    <a:solidFill>
                      <a:srgbClr val="FFFFFF"/>
                    </a:solidFill>
                    <a:latin typeface="Helvetica Light"/>
                    <a:ea typeface="Helvetica Light"/>
                    <a:cs typeface="Helvetica Light"/>
                    <a:sym typeface="Helvetica Light"/>
                  </a:defRPr>
                </a:lvl1pPr>
              </a:lstStyle>
              <a:p>
                <a:pPr/>
                <a:r>
                  <a:t>ChunkServer</a:t>
                </a:r>
              </a:p>
            </p:txBody>
          </p:sp>
        </p:grpSp>
      </p:grpSp>
      <p:grpSp>
        <p:nvGrpSpPr>
          <p:cNvPr id="446" name="GFS Metadata"/>
          <p:cNvGrpSpPr/>
          <p:nvPr/>
        </p:nvGrpSpPr>
        <p:grpSpPr>
          <a:xfrm>
            <a:off x="13479384" y="6906184"/>
            <a:ext cx="2402768" cy="1785940"/>
            <a:chOff x="0" y="0"/>
            <a:chExt cx="2402766" cy="1785939"/>
          </a:xfrm>
        </p:grpSpPr>
        <p:sp>
          <p:nvSpPr>
            <p:cNvPr id="444" name="Rectangle"/>
            <p:cNvSpPr/>
            <p:nvPr/>
          </p:nvSpPr>
          <p:spPr>
            <a:xfrm>
              <a:off x="-1" y="-1"/>
              <a:ext cx="2402768" cy="1785941"/>
            </a:xfrm>
            <a:prstGeom prst="rect">
              <a:avLst/>
            </a:prstGeom>
            <a:solidFill>
              <a:srgbClr val="3284CC"/>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FFFFFF"/>
                  </a:solidFill>
                  <a:latin typeface="Helvetica Light"/>
                  <a:ea typeface="Helvetica Light"/>
                  <a:cs typeface="Helvetica Light"/>
                  <a:sym typeface="Helvetica Light"/>
                </a:defRPr>
              </a:pPr>
            </a:p>
          </p:txBody>
        </p:sp>
        <p:sp>
          <p:nvSpPr>
            <p:cNvPr id="445" name="GFS Metadata"/>
            <p:cNvSpPr txBox="1"/>
            <p:nvPr/>
          </p:nvSpPr>
          <p:spPr>
            <a:xfrm>
              <a:off x="-1" y="338932"/>
              <a:ext cx="2402768" cy="11080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FFFFFF"/>
                  </a:solidFill>
                  <a:latin typeface="Helvetica Light"/>
                  <a:ea typeface="Helvetica Light"/>
                  <a:cs typeface="Helvetica Light"/>
                  <a:sym typeface="Helvetica Light"/>
                </a:defRPr>
              </a:lvl1pPr>
            </a:lstStyle>
            <a:p>
              <a:pPr/>
              <a:r>
                <a:t>GFS Metadata</a:t>
              </a:r>
            </a:p>
          </p:txBody>
        </p:sp>
      </p:grpSp>
      <p:grpSp>
        <p:nvGrpSpPr>
          <p:cNvPr id="449" name="GFS Client"/>
          <p:cNvGrpSpPr/>
          <p:nvPr/>
        </p:nvGrpSpPr>
        <p:grpSpPr>
          <a:xfrm>
            <a:off x="3787917" y="6906184"/>
            <a:ext cx="2402767" cy="1785940"/>
            <a:chOff x="0" y="0"/>
            <a:chExt cx="2402766" cy="1785939"/>
          </a:xfrm>
        </p:grpSpPr>
        <p:sp>
          <p:nvSpPr>
            <p:cNvPr id="447" name="Rectangle"/>
            <p:cNvSpPr/>
            <p:nvPr/>
          </p:nvSpPr>
          <p:spPr>
            <a:xfrm>
              <a:off x="-1" y="-1"/>
              <a:ext cx="2402768" cy="1785941"/>
            </a:xfrm>
            <a:prstGeom prst="rect">
              <a:avLst/>
            </a:prstGeom>
            <a:solidFill>
              <a:srgbClr val="A1C9BA"/>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000000"/>
                  </a:solidFill>
                  <a:latin typeface="Helvetica Light"/>
                  <a:ea typeface="Helvetica Light"/>
                  <a:cs typeface="Helvetica Light"/>
                  <a:sym typeface="Helvetica Light"/>
                </a:defRPr>
              </a:pPr>
            </a:p>
          </p:txBody>
        </p:sp>
        <p:sp>
          <p:nvSpPr>
            <p:cNvPr id="448" name="GFS Client"/>
            <p:cNvSpPr txBox="1"/>
            <p:nvPr/>
          </p:nvSpPr>
          <p:spPr>
            <a:xfrm>
              <a:off x="-1" y="580232"/>
              <a:ext cx="2402768"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000000"/>
                  </a:solidFill>
                  <a:latin typeface="Helvetica Light"/>
                  <a:ea typeface="Helvetica Light"/>
                  <a:cs typeface="Helvetica Light"/>
                  <a:sym typeface="Helvetica Light"/>
                </a:defRPr>
              </a:lvl1pPr>
            </a:lstStyle>
            <a:p>
              <a:pPr/>
              <a:r>
                <a:t>GFS Client</a:t>
              </a:r>
            </a:p>
          </p:txBody>
        </p:sp>
      </p:grpSp>
      <p:grpSp>
        <p:nvGrpSpPr>
          <p:cNvPr id="452" name="Group"/>
          <p:cNvGrpSpPr/>
          <p:nvPr/>
        </p:nvGrpSpPr>
        <p:grpSpPr>
          <a:xfrm>
            <a:off x="6470841" y="6649341"/>
            <a:ext cx="6982385" cy="721376"/>
            <a:chOff x="0" y="1"/>
            <a:chExt cx="6982383" cy="721375"/>
          </a:xfrm>
        </p:grpSpPr>
        <p:sp>
          <p:nvSpPr>
            <p:cNvPr id="450" name="Where is file /foo/bar?"/>
            <p:cNvSpPr txBox="1"/>
            <p:nvPr/>
          </p:nvSpPr>
          <p:spPr>
            <a:xfrm>
              <a:off x="1268831" y="1"/>
              <a:ext cx="4444721" cy="6263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6" tIns="71436" rIns="71436" bIns="71436" numCol="1" anchor="ctr">
              <a:spAutoFit/>
            </a:bodyPr>
            <a:lstStyle/>
            <a:p>
              <a:pPr defTabSz="821530">
                <a:defRPr b="1" sz="3200">
                  <a:solidFill>
                    <a:srgbClr val="000000"/>
                  </a:solidFill>
                </a:defRPr>
              </a:pPr>
              <a:r>
                <a:t>Where is file </a:t>
              </a:r>
              <a:r>
                <a:rPr i="1"/>
                <a:t>/foo/bar</a:t>
              </a:r>
              <a:r>
                <a:t>?</a:t>
              </a:r>
            </a:p>
          </p:txBody>
        </p:sp>
        <p:sp>
          <p:nvSpPr>
            <p:cNvPr id="451" name="Line"/>
            <p:cNvSpPr/>
            <p:nvPr/>
          </p:nvSpPr>
          <p:spPr>
            <a:xfrm>
              <a:off x="0" y="721376"/>
              <a:ext cx="6982385" cy="1"/>
            </a:xfrm>
            <a:prstGeom prst="line">
              <a:avLst/>
            </a:prstGeom>
            <a:noFill/>
            <a:ln w="88900" cap="flat">
              <a:solidFill>
                <a:srgbClr val="000000"/>
              </a:solidFill>
              <a:prstDash val="solid"/>
              <a:miter lim="400000"/>
              <a:tailEnd type="triangle" w="med" len="med"/>
            </a:ln>
            <a:effectLst/>
          </p:spPr>
          <p:txBody>
            <a:bodyPr wrap="square" lIns="45718" tIns="45718" rIns="45718" bIns="45718" numCol="1" anchor="t">
              <a:noAutofit/>
            </a:bodyPr>
            <a:lstStyle/>
            <a:p>
              <a:pPr/>
            </a:p>
          </p:txBody>
        </p:sp>
      </p:grpSp>
      <p:grpSp>
        <p:nvGrpSpPr>
          <p:cNvPr id="455" name="Group"/>
          <p:cNvGrpSpPr/>
          <p:nvPr/>
        </p:nvGrpSpPr>
        <p:grpSpPr>
          <a:xfrm>
            <a:off x="6343841" y="7722509"/>
            <a:ext cx="6982386" cy="626386"/>
            <a:chOff x="0" y="0"/>
            <a:chExt cx="6982385" cy="626385"/>
          </a:xfrm>
        </p:grpSpPr>
        <p:sp>
          <p:nvSpPr>
            <p:cNvPr id="453" name="Line"/>
            <p:cNvSpPr/>
            <p:nvPr/>
          </p:nvSpPr>
          <p:spPr>
            <a:xfrm>
              <a:off x="-1" y="582370"/>
              <a:ext cx="6982387" cy="1"/>
            </a:xfrm>
            <a:prstGeom prst="line">
              <a:avLst/>
            </a:prstGeom>
            <a:noFill/>
            <a:ln w="88900" cap="flat">
              <a:solidFill>
                <a:srgbClr val="000000"/>
              </a:solidFill>
              <a:prstDash val="solid"/>
              <a:miter lim="400000"/>
              <a:headEnd type="triangle" w="med" len="med"/>
            </a:ln>
            <a:effectLst/>
          </p:spPr>
          <p:txBody>
            <a:bodyPr wrap="square" lIns="45718" tIns="45718" rIns="45718" bIns="45718" numCol="1" anchor="t">
              <a:noAutofit/>
            </a:bodyPr>
            <a:lstStyle/>
            <a:p>
              <a:pPr/>
            </a:p>
          </p:txBody>
        </p:sp>
        <p:sp>
          <p:nvSpPr>
            <p:cNvPr id="454" name="List of chunks and their locations"/>
            <p:cNvSpPr txBox="1"/>
            <p:nvPr/>
          </p:nvSpPr>
          <p:spPr>
            <a:xfrm>
              <a:off x="385367" y="0"/>
              <a:ext cx="6597015" cy="62638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71436" tIns="71436" rIns="71436" bIns="71436" numCol="1" anchor="ctr">
              <a:spAutoFit/>
            </a:bodyPr>
            <a:lstStyle>
              <a:lvl1pPr defTabSz="821530">
                <a:defRPr b="1" sz="3200">
                  <a:solidFill>
                    <a:srgbClr val="000000"/>
                  </a:solidFill>
                </a:defRPr>
              </a:lvl1pPr>
            </a:lstStyle>
            <a:p>
              <a:pPr/>
              <a:r>
                <a:t>List of chunks and their locations</a:t>
              </a:r>
            </a:p>
          </p:txBody>
        </p:sp>
      </p:grpSp>
      <p:grpSp>
        <p:nvGrpSpPr>
          <p:cNvPr id="458" name="Group"/>
          <p:cNvGrpSpPr/>
          <p:nvPr/>
        </p:nvGrpSpPr>
        <p:grpSpPr>
          <a:xfrm>
            <a:off x="5937423" y="8741115"/>
            <a:ext cx="8756005" cy="2601080"/>
            <a:chOff x="0" y="0"/>
            <a:chExt cx="8756004" cy="2601078"/>
          </a:xfrm>
        </p:grpSpPr>
        <p:sp>
          <p:nvSpPr>
            <p:cNvPr id="456" name="Line"/>
            <p:cNvSpPr/>
            <p:nvPr/>
          </p:nvSpPr>
          <p:spPr>
            <a:xfrm>
              <a:off x="-1" y="-2"/>
              <a:ext cx="1812363" cy="2601080"/>
            </a:xfrm>
            <a:prstGeom prst="line">
              <a:avLst/>
            </a:prstGeom>
            <a:noFill/>
            <a:ln w="88900" cap="flat">
              <a:solidFill>
                <a:srgbClr val="000000"/>
              </a:solidFill>
              <a:prstDash val="solid"/>
              <a:miter lim="400000"/>
              <a:headEnd type="triangle" w="med" len="med"/>
              <a:tailEnd type="triangle" w="med" len="med"/>
            </a:ln>
            <a:effectLst/>
          </p:spPr>
          <p:txBody>
            <a:bodyPr wrap="square" lIns="45718" tIns="45718" rIns="45718" bIns="45718" numCol="1" anchor="t">
              <a:noAutofit/>
            </a:bodyPr>
            <a:lstStyle/>
            <a:p>
              <a:pPr/>
            </a:p>
          </p:txBody>
        </p:sp>
        <p:sp>
          <p:nvSpPr>
            <p:cNvPr id="457" name="Reads chunks"/>
            <p:cNvSpPr/>
            <p:nvPr/>
          </p:nvSpPr>
          <p:spPr>
            <a:xfrm>
              <a:off x="771060" y="1300539"/>
              <a:ext cx="7984945"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b="1" sz="3200">
                  <a:solidFill>
                    <a:srgbClr val="000000"/>
                  </a:solidFill>
                </a:defRPr>
              </a:lvl1pPr>
            </a:lstStyle>
            <a:p>
              <a:pPr/>
              <a:r>
                <a:t>Reads chunks from the specific ChunkServers known to have them</a:t>
              </a:r>
            </a:p>
          </p:txBody>
        </p:sp>
      </p:grpSp>
      <p:grpSp>
        <p:nvGrpSpPr>
          <p:cNvPr id="461" name="GFS Client"/>
          <p:cNvGrpSpPr/>
          <p:nvPr/>
        </p:nvGrpSpPr>
        <p:grpSpPr>
          <a:xfrm>
            <a:off x="3395153" y="8137176"/>
            <a:ext cx="2402767" cy="1785940"/>
            <a:chOff x="0" y="0"/>
            <a:chExt cx="2402766" cy="1785939"/>
          </a:xfrm>
        </p:grpSpPr>
        <p:sp>
          <p:nvSpPr>
            <p:cNvPr id="459" name="Rectangle"/>
            <p:cNvSpPr/>
            <p:nvPr/>
          </p:nvSpPr>
          <p:spPr>
            <a:xfrm>
              <a:off x="-1" y="-1"/>
              <a:ext cx="2402768" cy="1785941"/>
            </a:xfrm>
            <a:prstGeom prst="rect">
              <a:avLst/>
            </a:prstGeom>
            <a:solidFill>
              <a:srgbClr val="A1C9BA"/>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000000"/>
                  </a:solidFill>
                  <a:latin typeface="Helvetica Light"/>
                  <a:ea typeface="Helvetica Light"/>
                  <a:cs typeface="Helvetica Light"/>
                  <a:sym typeface="Helvetica Light"/>
                </a:defRPr>
              </a:pPr>
            </a:p>
          </p:txBody>
        </p:sp>
        <p:sp>
          <p:nvSpPr>
            <p:cNvPr id="460" name="GFS Client"/>
            <p:cNvSpPr txBox="1"/>
            <p:nvPr/>
          </p:nvSpPr>
          <p:spPr>
            <a:xfrm>
              <a:off x="-1" y="580232"/>
              <a:ext cx="2402768"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000000"/>
                  </a:solidFill>
                  <a:latin typeface="Helvetica Light"/>
                  <a:ea typeface="Helvetica Light"/>
                  <a:cs typeface="Helvetica Light"/>
                  <a:sym typeface="Helvetica Light"/>
                </a:defRPr>
              </a:lvl1pPr>
            </a:lstStyle>
            <a:p>
              <a:pPr/>
              <a:r>
                <a:t>GFS Client</a:t>
              </a:r>
            </a:p>
          </p:txBody>
        </p:sp>
      </p:grpSp>
      <p:grpSp>
        <p:nvGrpSpPr>
          <p:cNvPr id="464" name="GFS Client"/>
          <p:cNvGrpSpPr/>
          <p:nvPr/>
        </p:nvGrpSpPr>
        <p:grpSpPr>
          <a:xfrm>
            <a:off x="3117892" y="8516809"/>
            <a:ext cx="2402767" cy="1785939"/>
            <a:chOff x="0" y="0"/>
            <a:chExt cx="2402766" cy="1785938"/>
          </a:xfrm>
        </p:grpSpPr>
        <p:sp>
          <p:nvSpPr>
            <p:cNvPr id="462" name="Rectangle"/>
            <p:cNvSpPr/>
            <p:nvPr/>
          </p:nvSpPr>
          <p:spPr>
            <a:xfrm>
              <a:off x="-1" y="-1"/>
              <a:ext cx="2402768" cy="1785940"/>
            </a:xfrm>
            <a:prstGeom prst="rect">
              <a:avLst/>
            </a:prstGeom>
            <a:solidFill>
              <a:srgbClr val="A1C9BA"/>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000000"/>
                  </a:solidFill>
                  <a:latin typeface="Helvetica Light"/>
                  <a:ea typeface="Helvetica Light"/>
                  <a:cs typeface="Helvetica Light"/>
                  <a:sym typeface="Helvetica Light"/>
                </a:defRPr>
              </a:pPr>
            </a:p>
          </p:txBody>
        </p:sp>
        <p:sp>
          <p:nvSpPr>
            <p:cNvPr id="463" name="GFS Client"/>
            <p:cNvSpPr txBox="1"/>
            <p:nvPr/>
          </p:nvSpPr>
          <p:spPr>
            <a:xfrm>
              <a:off x="-1" y="580232"/>
              <a:ext cx="2402768"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000000"/>
                  </a:solidFill>
                  <a:latin typeface="Helvetica Light"/>
                  <a:ea typeface="Helvetica Light"/>
                  <a:cs typeface="Helvetica Light"/>
                  <a:sym typeface="Helvetica Light"/>
                </a:defRPr>
              </a:lvl1pPr>
            </a:lstStyle>
            <a:p>
              <a:pPr/>
              <a:r>
                <a:t>GFS Client</a:t>
              </a:r>
            </a:p>
          </p:txBody>
        </p:sp>
      </p:grpSp>
      <p:grpSp>
        <p:nvGrpSpPr>
          <p:cNvPr id="467" name="GFS Client"/>
          <p:cNvGrpSpPr/>
          <p:nvPr/>
        </p:nvGrpSpPr>
        <p:grpSpPr>
          <a:xfrm>
            <a:off x="2915761" y="8859070"/>
            <a:ext cx="2402767" cy="1785940"/>
            <a:chOff x="0" y="0"/>
            <a:chExt cx="2402766" cy="1785939"/>
          </a:xfrm>
        </p:grpSpPr>
        <p:sp>
          <p:nvSpPr>
            <p:cNvPr id="465" name="Rectangle"/>
            <p:cNvSpPr/>
            <p:nvPr/>
          </p:nvSpPr>
          <p:spPr>
            <a:xfrm>
              <a:off x="-1" y="-1"/>
              <a:ext cx="2402768" cy="1785941"/>
            </a:xfrm>
            <a:prstGeom prst="rect">
              <a:avLst/>
            </a:prstGeom>
            <a:solidFill>
              <a:srgbClr val="A1C9BA"/>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000000"/>
                  </a:solidFill>
                  <a:latin typeface="Helvetica Light"/>
                  <a:ea typeface="Helvetica Light"/>
                  <a:cs typeface="Helvetica Light"/>
                  <a:sym typeface="Helvetica Light"/>
                </a:defRPr>
              </a:pPr>
            </a:p>
          </p:txBody>
        </p:sp>
        <p:sp>
          <p:nvSpPr>
            <p:cNvPr id="466" name="GFS Client"/>
            <p:cNvSpPr txBox="1"/>
            <p:nvPr/>
          </p:nvSpPr>
          <p:spPr>
            <a:xfrm>
              <a:off x="-1" y="580232"/>
              <a:ext cx="2402768"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000000"/>
                  </a:solidFill>
                  <a:latin typeface="Helvetica Light"/>
                  <a:ea typeface="Helvetica Light"/>
                  <a:cs typeface="Helvetica Light"/>
                  <a:sym typeface="Helvetica Light"/>
                </a:defRPr>
              </a:lvl1pPr>
            </a:lstStyle>
            <a:p>
              <a:pPr/>
              <a:r>
                <a:t>GFS Client</a:t>
              </a:r>
            </a:p>
          </p:txBody>
        </p:sp>
      </p:grpSp>
      <p:grpSp>
        <p:nvGrpSpPr>
          <p:cNvPr id="470" name="GFS Client"/>
          <p:cNvGrpSpPr/>
          <p:nvPr/>
        </p:nvGrpSpPr>
        <p:grpSpPr>
          <a:xfrm>
            <a:off x="2725128" y="9148687"/>
            <a:ext cx="2402767" cy="1785940"/>
            <a:chOff x="0" y="0"/>
            <a:chExt cx="2402766" cy="1785939"/>
          </a:xfrm>
        </p:grpSpPr>
        <p:sp>
          <p:nvSpPr>
            <p:cNvPr id="468" name="Rectangle"/>
            <p:cNvSpPr/>
            <p:nvPr/>
          </p:nvSpPr>
          <p:spPr>
            <a:xfrm>
              <a:off x="-1" y="-1"/>
              <a:ext cx="2402768" cy="1785941"/>
            </a:xfrm>
            <a:prstGeom prst="rect">
              <a:avLst/>
            </a:prstGeom>
            <a:solidFill>
              <a:srgbClr val="A1C9BA"/>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000000"/>
                  </a:solidFill>
                  <a:latin typeface="Helvetica Light"/>
                  <a:ea typeface="Helvetica Light"/>
                  <a:cs typeface="Helvetica Light"/>
                  <a:sym typeface="Helvetica Light"/>
                </a:defRPr>
              </a:pPr>
            </a:p>
          </p:txBody>
        </p:sp>
        <p:sp>
          <p:nvSpPr>
            <p:cNvPr id="469" name="GFS Client"/>
            <p:cNvSpPr txBox="1"/>
            <p:nvPr/>
          </p:nvSpPr>
          <p:spPr>
            <a:xfrm>
              <a:off x="-1" y="580232"/>
              <a:ext cx="2402768"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000000"/>
                  </a:solidFill>
                  <a:latin typeface="Helvetica Light"/>
                  <a:ea typeface="Helvetica Light"/>
                  <a:cs typeface="Helvetica Light"/>
                  <a:sym typeface="Helvetica Light"/>
                </a:defRPr>
              </a:lvl1pPr>
            </a:lstStyle>
            <a:p>
              <a:pPr/>
              <a:r>
                <a:t>GFS Client</a:t>
              </a:r>
            </a:p>
          </p:txBody>
        </p:sp>
      </p:grpSp>
      <p:grpSp>
        <p:nvGrpSpPr>
          <p:cNvPr id="473" name="GFS Client"/>
          <p:cNvGrpSpPr/>
          <p:nvPr/>
        </p:nvGrpSpPr>
        <p:grpSpPr>
          <a:xfrm>
            <a:off x="2465246" y="9505835"/>
            <a:ext cx="2402766" cy="1785940"/>
            <a:chOff x="0" y="0"/>
            <a:chExt cx="2402764" cy="1785939"/>
          </a:xfrm>
        </p:grpSpPr>
        <p:sp>
          <p:nvSpPr>
            <p:cNvPr id="471" name="Rectangle"/>
            <p:cNvSpPr/>
            <p:nvPr/>
          </p:nvSpPr>
          <p:spPr>
            <a:xfrm>
              <a:off x="0" y="-1"/>
              <a:ext cx="2402765" cy="1785941"/>
            </a:xfrm>
            <a:prstGeom prst="rect">
              <a:avLst/>
            </a:prstGeom>
            <a:solidFill>
              <a:srgbClr val="A1C9BA"/>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000000"/>
                  </a:solidFill>
                  <a:latin typeface="Helvetica Light"/>
                  <a:ea typeface="Helvetica Light"/>
                  <a:cs typeface="Helvetica Light"/>
                  <a:sym typeface="Helvetica Light"/>
                </a:defRPr>
              </a:pPr>
            </a:p>
          </p:txBody>
        </p:sp>
        <p:sp>
          <p:nvSpPr>
            <p:cNvPr id="472" name="GFS Client"/>
            <p:cNvSpPr txBox="1"/>
            <p:nvPr/>
          </p:nvSpPr>
          <p:spPr>
            <a:xfrm>
              <a:off x="0" y="580232"/>
              <a:ext cx="2402765"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000000"/>
                  </a:solidFill>
                  <a:latin typeface="Helvetica Light"/>
                  <a:ea typeface="Helvetica Light"/>
                  <a:cs typeface="Helvetica Light"/>
                  <a:sym typeface="Helvetica Light"/>
                </a:defRPr>
              </a:lvl1pPr>
            </a:lstStyle>
            <a:p>
              <a:pPr/>
              <a:r>
                <a:t>GFS Client</a:t>
              </a:r>
            </a:p>
          </p:txBody>
        </p:sp>
      </p:grpSp>
      <p:grpSp>
        <p:nvGrpSpPr>
          <p:cNvPr id="476" name="GFS Client"/>
          <p:cNvGrpSpPr/>
          <p:nvPr/>
        </p:nvGrpSpPr>
        <p:grpSpPr>
          <a:xfrm>
            <a:off x="2060985" y="10035319"/>
            <a:ext cx="2402766" cy="1785940"/>
            <a:chOff x="0" y="0"/>
            <a:chExt cx="2402764" cy="1785939"/>
          </a:xfrm>
        </p:grpSpPr>
        <p:sp>
          <p:nvSpPr>
            <p:cNvPr id="474" name="Rectangle"/>
            <p:cNvSpPr/>
            <p:nvPr/>
          </p:nvSpPr>
          <p:spPr>
            <a:xfrm>
              <a:off x="0" y="-1"/>
              <a:ext cx="2402765" cy="1785941"/>
            </a:xfrm>
            <a:prstGeom prst="rect">
              <a:avLst/>
            </a:prstGeom>
            <a:solidFill>
              <a:srgbClr val="A1C9BA"/>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000000"/>
                  </a:solidFill>
                  <a:latin typeface="Helvetica Light"/>
                  <a:ea typeface="Helvetica Light"/>
                  <a:cs typeface="Helvetica Light"/>
                  <a:sym typeface="Helvetica Light"/>
                </a:defRPr>
              </a:pPr>
            </a:p>
          </p:txBody>
        </p:sp>
        <p:sp>
          <p:nvSpPr>
            <p:cNvPr id="475" name="GFS Client"/>
            <p:cNvSpPr txBox="1"/>
            <p:nvPr/>
          </p:nvSpPr>
          <p:spPr>
            <a:xfrm>
              <a:off x="0" y="580232"/>
              <a:ext cx="2402765"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000000"/>
                  </a:solidFill>
                  <a:latin typeface="Helvetica Light"/>
                  <a:ea typeface="Helvetica Light"/>
                  <a:cs typeface="Helvetica Light"/>
                  <a:sym typeface="Helvetica Light"/>
                </a:defRPr>
              </a:lvl1pPr>
            </a:lstStyle>
            <a:p>
              <a:pPr/>
              <a:r>
                <a:t>GFS Client</a:t>
              </a:r>
            </a:p>
          </p:txBody>
        </p:sp>
      </p:grpSp>
      <p:sp>
        <p:nvSpPr>
          <p:cNvPr id="477" name="Metadata tier stores where files are stored, in 128MB chunks"/>
          <p:cNvSpPr txBox="1"/>
          <p:nvPr/>
        </p:nvSpPr>
        <p:spPr>
          <a:xfrm>
            <a:off x="15802610" y="7444420"/>
            <a:ext cx="5510081" cy="8296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a:solidFill>
                  <a:srgbClr val="000000"/>
                </a:solidFill>
              </a:defRPr>
            </a:pPr>
            <a:r>
              <a:t>Metadata tier stores </a:t>
            </a:r>
            <a:r>
              <a:rPr i="1"/>
              <a:t>where</a:t>
            </a:r>
            <a:r>
              <a:t> files are stored, in 128MB chunks</a:t>
            </a:r>
          </a:p>
        </p:txBody>
      </p:sp>
      <p:sp>
        <p:nvSpPr>
          <p:cNvPr id="478" name="Chunk tier stores each 128MB chunk, no need for coordination between ChunkServers not storing same chunk"/>
          <p:cNvSpPr txBox="1"/>
          <p:nvPr/>
        </p:nvSpPr>
        <p:spPr>
          <a:xfrm>
            <a:off x="18622010" y="9953862"/>
            <a:ext cx="5510081" cy="11979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a:solidFill>
                  <a:srgbClr val="000000"/>
                </a:solidFill>
              </a:defRPr>
            </a:lvl1pPr>
          </a:lstStyle>
          <a:p>
            <a:pPr/>
            <a:r>
              <a:t>Chunk tier stores each 128MB chunk, no need for coordination between ChunkServers not storing same chunk</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4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4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45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461"/>
                                        </p:tgtEl>
                                        <p:attrNameLst>
                                          <p:attrName>style.visibility</p:attrName>
                                        </p:attrNameLst>
                                      </p:cBhvr>
                                      <p:to>
                                        <p:strVal val="visible"/>
                                      </p:to>
                                    </p:set>
                                  </p:childTnLst>
                                </p:cTn>
                              </p:par>
                            </p:childTnLst>
                          </p:cTn>
                        </p:par>
                        <p:par>
                          <p:cTn id="19" fill="hold">
                            <p:stCondLst>
                              <p:cond delay="0"/>
                            </p:stCondLst>
                            <p:childTnLst>
                              <p:par>
                                <p:cTn id="20" presetClass="entr" nodeType="afterEffect" presetSubtype="0" presetID="1" grpId="5" fill="hold">
                                  <p:stCondLst>
                                    <p:cond delay="0"/>
                                  </p:stCondLst>
                                  <p:iterate type="el" backwards="0">
                                    <p:tmAbs val="0"/>
                                  </p:iterate>
                                  <p:childTnLst>
                                    <p:set>
                                      <p:cBhvr>
                                        <p:cTn id="21" fill="hold"/>
                                        <p:tgtEl>
                                          <p:spTgt spid="464"/>
                                        </p:tgtEl>
                                        <p:attrNameLst>
                                          <p:attrName>style.visibility</p:attrName>
                                        </p:attrNameLst>
                                      </p:cBhvr>
                                      <p:to>
                                        <p:strVal val="visible"/>
                                      </p:to>
                                    </p:set>
                                  </p:childTnLst>
                                </p:cTn>
                              </p:par>
                            </p:childTnLst>
                          </p:cTn>
                        </p:par>
                        <p:par>
                          <p:cTn id="22" fill="hold">
                            <p:stCondLst>
                              <p:cond delay="0"/>
                            </p:stCondLst>
                            <p:childTnLst>
                              <p:par>
                                <p:cTn id="23" presetClass="entr" nodeType="afterEffect" presetSubtype="0" presetID="1" grpId="6" fill="hold">
                                  <p:stCondLst>
                                    <p:cond delay="0"/>
                                  </p:stCondLst>
                                  <p:iterate type="el" backwards="0">
                                    <p:tmAbs val="0"/>
                                  </p:iterate>
                                  <p:childTnLst>
                                    <p:set>
                                      <p:cBhvr>
                                        <p:cTn id="24" fill="hold"/>
                                        <p:tgtEl>
                                          <p:spTgt spid="467"/>
                                        </p:tgtEl>
                                        <p:attrNameLst>
                                          <p:attrName>style.visibility</p:attrName>
                                        </p:attrNameLst>
                                      </p:cBhvr>
                                      <p:to>
                                        <p:strVal val="visible"/>
                                      </p:to>
                                    </p:set>
                                  </p:childTnLst>
                                </p:cTn>
                              </p:par>
                            </p:childTnLst>
                          </p:cTn>
                        </p:par>
                        <p:par>
                          <p:cTn id="25" fill="hold">
                            <p:stCondLst>
                              <p:cond delay="0"/>
                            </p:stCondLst>
                            <p:childTnLst>
                              <p:par>
                                <p:cTn id="26" presetClass="entr" nodeType="afterEffect" presetSubtype="0" presetID="1" grpId="7" fill="hold">
                                  <p:stCondLst>
                                    <p:cond delay="0"/>
                                  </p:stCondLst>
                                  <p:iterate type="el" backwards="0">
                                    <p:tmAbs val="0"/>
                                  </p:iterate>
                                  <p:childTnLst>
                                    <p:set>
                                      <p:cBhvr>
                                        <p:cTn id="27" fill="hold"/>
                                        <p:tgtEl>
                                          <p:spTgt spid="470"/>
                                        </p:tgtEl>
                                        <p:attrNameLst>
                                          <p:attrName>style.visibility</p:attrName>
                                        </p:attrNameLst>
                                      </p:cBhvr>
                                      <p:to>
                                        <p:strVal val="visible"/>
                                      </p:to>
                                    </p:set>
                                  </p:childTnLst>
                                </p:cTn>
                              </p:par>
                            </p:childTnLst>
                          </p:cTn>
                        </p:par>
                        <p:par>
                          <p:cTn id="28" fill="hold">
                            <p:stCondLst>
                              <p:cond delay="0"/>
                            </p:stCondLst>
                            <p:childTnLst>
                              <p:par>
                                <p:cTn id="29" presetClass="entr" nodeType="afterEffect" presetSubtype="0" presetID="1" grpId="8" fill="hold">
                                  <p:stCondLst>
                                    <p:cond delay="0"/>
                                  </p:stCondLst>
                                  <p:iterate type="el" backwards="0">
                                    <p:tmAbs val="0"/>
                                  </p:iterate>
                                  <p:childTnLst>
                                    <p:set>
                                      <p:cBhvr>
                                        <p:cTn id="30" fill="hold"/>
                                        <p:tgtEl>
                                          <p:spTgt spid="473"/>
                                        </p:tgtEl>
                                        <p:attrNameLst>
                                          <p:attrName>style.visibility</p:attrName>
                                        </p:attrNameLst>
                                      </p:cBhvr>
                                      <p:to>
                                        <p:strVal val="visible"/>
                                      </p:to>
                                    </p:set>
                                  </p:childTnLst>
                                </p:cTn>
                              </p:par>
                            </p:childTnLst>
                          </p:cTn>
                        </p:par>
                        <p:par>
                          <p:cTn id="31" fill="hold">
                            <p:stCondLst>
                              <p:cond delay="0"/>
                            </p:stCondLst>
                            <p:childTnLst>
                              <p:par>
                                <p:cTn id="32" presetClass="entr" nodeType="afterEffect" presetSubtype="0" presetID="1" grpId="9" fill="hold">
                                  <p:stCondLst>
                                    <p:cond delay="0"/>
                                  </p:stCondLst>
                                  <p:iterate type="el" backwards="0">
                                    <p:tmAbs val="0"/>
                                  </p:iterate>
                                  <p:childTnLst>
                                    <p:set>
                                      <p:cBhvr>
                                        <p:cTn id="33" fill="hold"/>
                                        <p:tgtEl>
                                          <p:spTgt spid="4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76" grpId="9"/>
      <p:bldP build="whole" bldLvl="1" animBg="1" rev="0" advAuto="0" spid="473" grpId="8"/>
      <p:bldP build="whole" bldLvl="1" animBg="1" rev="0" advAuto="0" spid="470" grpId="7"/>
      <p:bldP build="whole" bldLvl="1" animBg="1" rev="0" advAuto="0" spid="467" grpId="6"/>
      <p:bldP build="whole" bldLvl="1" animBg="1" rev="0" advAuto="0" spid="464" grpId="5"/>
      <p:bldP build="whole" bldLvl="1" animBg="1" rev="0" advAuto="0" spid="461" grpId="4"/>
      <p:bldP build="whole" bldLvl="1" animBg="1" rev="0" advAuto="0" spid="452" grpId="1"/>
      <p:bldP build="whole" bldLvl="1" animBg="1" rev="0" advAuto="0" spid="458" grpId="3"/>
      <p:bldP build="whole" bldLvl="1" animBg="1" rev="0" advAuto="0" spid="455" grpId="2"/>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2" name="Pipeline Architectures"/>
          <p:cNvSpPr txBox="1"/>
          <p:nvPr>
            <p:ph type="title"/>
          </p:nvPr>
        </p:nvSpPr>
        <p:spPr>
          <a:prstGeom prst="rect">
            <a:avLst/>
          </a:prstGeom>
        </p:spPr>
        <p:txBody>
          <a:bodyPr/>
          <a:lstStyle/>
          <a:p>
            <a:pPr/>
            <a:r>
              <a:t>Pipeline Architectures</a:t>
            </a:r>
          </a:p>
        </p:txBody>
      </p:sp>
      <p:sp>
        <p:nvSpPr>
          <p:cNvPr id="483" name="Slide Subtitle"/>
          <p:cNvSpPr txBox="1"/>
          <p:nvPr>
            <p:ph type="body" sz="quarter" idx="1"/>
          </p:nvPr>
        </p:nvSpPr>
        <p:spPr>
          <a:prstGeom prst="rect">
            <a:avLst/>
          </a:prstGeom>
        </p:spPr>
        <p:txBody>
          <a:bodyPr/>
          <a:lstStyle/>
          <a:p>
            <a:pPr/>
          </a:p>
        </p:txBody>
      </p:sp>
      <p:sp>
        <p:nvSpPr>
          <p:cNvPr id="484" name="Body Level One…"/>
          <p:cNvSpPr txBox="1"/>
          <p:nvPr>
            <p:ph type="body" idx="21"/>
          </p:nvPr>
        </p:nvSpPr>
        <p:spPr>
          <a:xfrm>
            <a:off x="1206500" y="4248503"/>
            <a:ext cx="13546245" cy="8256014"/>
          </a:xfrm>
          <a:prstGeom prst="rect">
            <a:avLst/>
          </a:prstGeom>
          <a:extLst>
            <a:ext uri="{C572A759-6A51-4108-AA02-DFA0A04FC94B}">
              <ma14:wrappingTextBoxFlag xmlns:ma14="http://schemas.microsoft.com/office/mac/drawingml/2011/main" val="1"/>
            </a:ext>
          </a:extLst>
        </p:spPr>
        <p:txBody>
          <a:bodyPr/>
          <a:lstStyle/>
          <a:p>
            <a:pPr marL="442762" indent="-442762" defTabSz="2243271">
              <a:spcBef>
                <a:spcPts val="4100"/>
              </a:spcBef>
              <a:defRPr sz="4416"/>
            </a:pPr>
            <a:r>
              <a:t>The pieces correspond to stages in the transformation of data in the system</a:t>
            </a:r>
          </a:p>
          <a:p>
            <a:pPr marL="442762" indent="-442762" defTabSz="2243271">
              <a:spcBef>
                <a:spcPts val="4100"/>
              </a:spcBef>
              <a:defRPr sz="4416"/>
            </a:pPr>
            <a:r>
              <a:t>Good for complex straight-line processes where multiple stages applied to different data, concurrently</a:t>
            </a:r>
          </a:p>
          <a:p>
            <a:pPr marL="442762" indent="-442762" defTabSz="2243271">
              <a:spcBef>
                <a:spcPts val="4100"/>
              </a:spcBef>
              <a:defRPr sz="4416"/>
            </a:pPr>
            <a:r>
              <a:t>Each stage in the pipeline takes an input, produces an output: otherwise </a:t>
            </a:r>
            <a:r>
              <a:rPr i="1"/>
              <a:t>stateless</a:t>
            </a:r>
            <a:endParaRPr i="1"/>
          </a:p>
          <a:p>
            <a:pPr marL="442762" indent="-442762" defTabSz="2243271">
              <a:spcBef>
                <a:spcPts val="4100"/>
              </a:spcBef>
              <a:defRPr sz="4416"/>
            </a:pPr>
            <a:r>
              <a:t>Example: Map/Reduce splits data, filters it through stages, then combines</a:t>
            </a:r>
          </a:p>
        </p:txBody>
      </p:sp>
      <p:sp>
        <p:nvSpPr>
          <p:cNvPr id="485" name="Combine"/>
          <p:cNvSpPr txBox="1"/>
          <p:nvPr/>
        </p:nvSpPr>
        <p:spPr>
          <a:xfrm>
            <a:off x="21694951" y="8624779"/>
            <a:ext cx="1966494" cy="65586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b="1" sz="2500">
                <a:solidFill>
                  <a:srgbClr val="000000"/>
                </a:solidFill>
                <a:latin typeface="+mn-lt"/>
                <a:ea typeface="+mn-ea"/>
                <a:cs typeface="+mn-cs"/>
                <a:sym typeface="Helvetica"/>
              </a:defRPr>
            </a:lvl1pPr>
          </a:lstStyle>
          <a:p>
            <a:pPr/>
            <a:r>
              <a:t>Combine</a:t>
            </a:r>
          </a:p>
        </p:txBody>
      </p:sp>
      <p:sp>
        <p:nvSpPr>
          <p:cNvPr id="486" name="Line"/>
          <p:cNvSpPr/>
          <p:nvPr/>
        </p:nvSpPr>
        <p:spPr>
          <a:xfrm flipV="1">
            <a:off x="19423565" y="8261917"/>
            <a:ext cx="1" cy="138158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87" name="Line"/>
          <p:cNvSpPr/>
          <p:nvPr/>
        </p:nvSpPr>
        <p:spPr>
          <a:xfrm flipH="1" flipV="1">
            <a:off x="17615860" y="8261917"/>
            <a:ext cx="1803723" cy="138158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88" name="Line"/>
          <p:cNvSpPr/>
          <p:nvPr/>
        </p:nvSpPr>
        <p:spPr>
          <a:xfrm flipV="1">
            <a:off x="19427308" y="8270423"/>
            <a:ext cx="1901157" cy="136457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89" name="Line"/>
          <p:cNvSpPr/>
          <p:nvPr/>
        </p:nvSpPr>
        <p:spPr>
          <a:xfrm flipV="1">
            <a:off x="19458190" y="8406096"/>
            <a:ext cx="3412193" cy="1093229"/>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90" name="Line"/>
          <p:cNvSpPr/>
          <p:nvPr/>
        </p:nvSpPr>
        <p:spPr>
          <a:xfrm flipH="1" flipV="1">
            <a:off x="15654628" y="8295164"/>
            <a:ext cx="3701825" cy="1315092"/>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91" name="Result"/>
          <p:cNvSpPr/>
          <p:nvPr/>
        </p:nvSpPr>
        <p:spPr>
          <a:xfrm>
            <a:off x="14970306" y="9269643"/>
            <a:ext cx="9006161" cy="1109318"/>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Result</a:t>
            </a:r>
          </a:p>
        </p:txBody>
      </p:sp>
      <p:sp>
        <p:nvSpPr>
          <p:cNvPr id="492" name="Line"/>
          <p:cNvSpPr/>
          <p:nvPr/>
        </p:nvSpPr>
        <p:spPr>
          <a:xfrm flipV="1">
            <a:off x="15803921" y="7237063"/>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93" name="Line"/>
          <p:cNvSpPr/>
          <p:nvPr/>
        </p:nvSpPr>
        <p:spPr>
          <a:xfrm flipV="1">
            <a:off x="17642332" y="7244259"/>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94" name="Line"/>
          <p:cNvSpPr/>
          <p:nvPr/>
        </p:nvSpPr>
        <p:spPr>
          <a:xfrm flipV="1">
            <a:off x="19473387" y="7243031"/>
            <a:ext cx="1" cy="77639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95" name="Line"/>
          <p:cNvSpPr/>
          <p:nvPr/>
        </p:nvSpPr>
        <p:spPr>
          <a:xfrm flipV="1">
            <a:off x="21238991" y="7361737"/>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96" name="Line"/>
          <p:cNvSpPr/>
          <p:nvPr/>
        </p:nvSpPr>
        <p:spPr>
          <a:xfrm flipV="1">
            <a:off x="23043207" y="7244259"/>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497" name="Stage 3"/>
          <p:cNvSpPr/>
          <p:nvPr/>
        </p:nvSpPr>
        <p:spPr>
          <a:xfrm>
            <a:off x="15106051" y="7786337"/>
            <a:ext cx="1388269"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498" name="Stage 3"/>
          <p:cNvSpPr/>
          <p:nvPr/>
        </p:nvSpPr>
        <p:spPr>
          <a:xfrm>
            <a:off x="16917741" y="7786337"/>
            <a:ext cx="1388268"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499" name="Stage 3"/>
          <p:cNvSpPr/>
          <p:nvPr/>
        </p:nvSpPr>
        <p:spPr>
          <a:xfrm>
            <a:off x="18729430" y="7786337"/>
            <a:ext cx="1388269"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500" name="Stage 3"/>
          <p:cNvSpPr/>
          <p:nvPr/>
        </p:nvSpPr>
        <p:spPr>
          <a:xfrm>
            <a:off x="20541121" y="7786337"/>
            <a:ext cx="1388269"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501" name="Stage 3"/>
          <p:cNvSpPr/>
          <p:nvPr/>
        </p:nvSpPr>
        <p:spPr>
          <a:xfrm>
            <a:off x="22352810" y="7786337"/>
            <a:ext cx="1388269"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502" name="Line"/>
          <p:cNvSpPr/>
          <p:nvPr/>
        </p:nvSpPr>
        <p:spPr>
          <a:xfrm flipV="1">
            <a:off x="15789091" y="6328980"/>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03" name="Line"/>
          <p:cNvSpPr/>
          <p:nvPr/>
        </p:nvSpPr>
        <p:spPr>
          <a:xfrm flipV="1">
            <a:off x="17638045" y="6152462"/>
            <a:ext cx="1" cy="77639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04" name="Line"/>
          <p:cNvSpPr/>
          <p:nvPr/>
        </p:nvSpPr>
        <p:spPr>
          <a:xfrm flipV="1">
            <a:off x="19473387" y="6327942"/>
            <a:ext cx="1" cy="77639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05" name="Line"/>
          <p:cNvSpPr/>
          <p:nvPr/>
        </p:nvSpPr>
        <p:spPr>
          <a:xfrm flipV="1">
            <a:off x="21235253" y="6328980"/>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06" name="Line"/>
          <p:cNvSpPr/>
          <p:nvPr/>
        </p:nvSpPr>
        <p:spPr>
          <a:xfrm flipV="1">
            <a:off x="23046943" y="6313249"/>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07" name="Stage 2"/>
          <p:cNvSpPr/>
          <p:nvPr/>
        </p:nvSpPr>
        <p:spPr>
          <a:xfrm>
            <a:off x="15106051" y="6778611"/>
            <a:ext cx="1388269"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08" name="Stage 2"/>
          <p:cNvSpPr/>
          <p:nvPr/>
        </p:nvSpPr>
        <p:spPr>
          <a:xfrm>
            <a:off x="16917741" y="6778611"/>
            <a:ext cx="1388268"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09" name="Stage 2"/>
          <p:cNvSpPr/>
          <p:nvPr/>
        </p:nvSpPr>
        <p:spPr>
          <a:xfrm>
            <a:off x="18729430" y="6778611"/>
            <a:ext cx="1388269"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10" name="Stage 2"/>
          <p:cNvSpPr/>
          <p:nvPr/>
        </p:nvSpPr>
        <p:spPr>
          <a:xfrm>
            <a:off x="20541121" y="6778611"/>
            <a:ext cx="1388269"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11" name="Stage 2"/>
          <p:cNvSpPr/>
          <p:nvPr/>
        </p:nvSpPr>
        <p:spPr>
          <a:xfrm>
            <a:off x="22352810" y="6778611"/>
            <a:ext cx="1388269"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12" name="Line"/>
          <p:cNvSpPr/>
          <p:nvPr/>
        </p:nvSpPr>
        <p:spPr>
          <a:xfrm flipV="1">
            <a:off x="16037737" y="4813428"/>
            <a:ext cx="3148277" cy="963431"/>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13" name="Line"/>
          <p:cNvSpPr/>
          <p:nvPr/>
        </p:nvSpPr>
        <p:spPr>
          <a:xfrm flipV="1">
            <a:off x="17632772" y="4736959"/>
            <a:ext cx="1769896" cy="109065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14" name="Line"/>
          <p:cNvSpPr/>
          <p:nvPr/>
        </p:nvSpPr>
        <p:spPr>
          <a:xfrm flipV="1">
            <a:off x="19423565" y="4591494"/>
            <a:ext cx="1" cy="138158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15" name="Line"/>
          <p:cNvSpPr/>
          <p:nvPr/>
        </p:nvSpPr>
        <p:spPr>
          <a:xfrm flipH="1" flipV="1">
            <a:off x="19414418" y="4714772"/>
            <a:ext cx="1829984" cy="1135030"/>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16" name="Line"/>
          <p:cNvSpPr/>
          <p:nvPr/>
        </p:nvSpPr>
        <p:spPr>
          <a:xfrm flipH="1" flipV="1">
            <a:off x="19412151" y="4714772"/>
            <a:ext cx="3504269" cy="1135030"/>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17" name="Stage 1"/>
          <p:cNvSpPr/>
          <p:nvPr/>
        </p:nvSpPr>
        <p:spPr>
          <a:xfrm>
            <a:off x="15106051" y="5770884"/>
            <a:ext cx="1388269"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18" name="Stage 1"/>
          <p:cNvSpPr/>
          <p:nvPr/>
        </p:nvSpPr>
        <p:spPr>
          <a:xfrm>
            <a:off x="16917741" y="5770884"/>
            <a:ext cx="1388268"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19" name="Stage 1"/>
          <p:cNvSpPr/>
          <p:nvPr/>
        </p:nvSpPr>
        <p:spPr>
          <a:xfrm>
            <a:off x="18729430" y="5770884"/>
            <a:ext cx="1388269"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20" name="Stage 1"/>
          <p:cNvSpPr/>
          <p:nvPr/>
        </p:nvSpPr>
        <p:spPr>
          <a:xfrm>
            <a:off x="20541121" y="5770884"/>
            <a:ext cx="1388269"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21" name="Stage 1"/>
          <p:cNvSpPr/>
          <p:nvPr/>
        </p:nvSpPr>
        <p:spPr>
          <a:xfrm>
            <a:off x="22352810" y="5770884"/>
            <a:ext cx="1388269"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22" name="Partition"/>
          <p:cNvSpPr txBox="1"/>
          <p:nvPr/>
        </p:nvSpPr>
        <p:spPr>
          <a:xfrm>
            <a:off x="21308421" y="4956736"/>
            <a:ext cx="1440341" cy="48317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b="1" sz="2500">
                <a:solidFill>
                  <a:srgbClr val="000000"/>
                </a:solidFill>
                <a:latin typeface="+mn-lt"/>
                <a:ea typeface="+mn-ea"/>
                <a:cs typeface="+mn-cs"/>
                <a:sym typeface="Helvetica"/>
              </a:defRPr>
            </a:lvl1pPr>
          </a:lstStyle>
          <a:p>
            <a:pPr/>
            <a:r>
              <a:t>Partition</a:t>
            </a:r>
          </a:p>
        </p:txBody>
      </p:sp>
      <p:sp>
        <p:nvSpPr>
          <p:cNvPr id="523" name="Big Data (lots of work)"/>
          <p:cNvSpPr/>
          <p:nvPr/>
        </p:nvSpPr>
        <p:spPr>
          <a:xfrm>
            <a:off x="14920484" y="3710084"/>
            <a:ext cx="9006161" cy="1109318"/>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a:solidFill>
                  <a:srgbClr val="FFFFFF"/>
                </a:solidFill>
                <a:latin typeface="Helvetica Light"/>
                <a:ea typeface="Helvetica Light"/>
                <a:cs typeface="Helvetica Light"/>
                <a:sym typeface="Helvetica Light"/>
              </a:defRPr>
            </a:pPr>
            <a:r>
              <a:t>Big Data (lots of </a:t>
            </a:r>
            <a:r>
              <a:rPr b="1">
                <a:latin typeface="+mn-lt"/>
                <a:ea typeface="+mn-ea"/>
                <a:cs typeface="+mn-cs"/>
                <a:sym typeface="Helvetica"/>
              </a:rPr>
              <a:t>work</a:t>
            </a:r>
            <a:r>
              <a:t>)</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7" name="Pipeline Architectures"/>
          <p:cNvSpPr txBox="1"/>
          <p:nvPr>
            <p:ph type="title"/>
          </p:nvPr>
        </p:nvSpPr>
        <p:spPr>
          <a:prstGeom prst="rect">
            <a:avLst/>
          </a:prstGeom>
        </p:spPr>
        <p:txBody>
          <a:bodyPr/>
          <a:lstStyle/>
          <a:p>
            <a:pPr/>
            <a:r>
              <a:t>Pipeline Architectures</a:t>
            </a:r>
          </a:p>
        </p:txBody>
      </p:sp>
      <p:sp>
        <p:nvSpPr>
          <p:cNvPr id="528" name="Slide Subtitle"/>
          <p:cNvSpPr txBox="1"/>
          <p:nvPr>
            <p:ph type="body" sz="quarter" idx="1"/>
          </p:nvPr>
        </p:nvSpPr>
        <p:spPr>
          <a:prstGeom prst="rect">
            <a:avLst/>
          </a:prstGeom>
        </p:spPr>
        <p:txBody>
          <a:bodyPr/>
          <a:lstStyle/>
          <a:p>
            <a:pPr/>
          </a:p>
        </p:txBody>
      </p:sp>
      <p:sp>
        <p:nvSpPr>
          <p:cNvPr id="529" name="Body Level One…"/>
          <p:cNvSpPr txBox="1"/>
          <p:nvPr>
            <p:ph type="body" idx="21"/>
          </p:nvPr>
        </p:nvSpPr>
        <p:spPr>
          <a:xfrm>
            <a:off x="1206500" y="4248503"/>
            <a:ext cx="13546245" cy="8256014"/>
          </a:xfrm>
          <a:prstGeom prst="rect">
            <a:avLst/>
          </a:prstGeom>
          <a:extLst>
            <a:ext uri="{C572A759-6A51-4108-AA02-DFA0A04FC94B}">
              <ma14:wrappingTextBoxFlag xmlns:ma14="http://schemas.microsoft.com/office/mac/drawingml/2011/main" val="1"/>
            </a:ext>
          </a:extLst>
        </p:spPr>
        <p:txBody>
          <a:bodyPr/>
          <a:lstStyle/>
          <a:p>
            <a:pPr/>
            <a:r>
              <a:t>Scalability/Performance:</a:t>
            </a:r>
          </a:p>
          <a:p>
            <a:pPr lvl="1" marL="862263" indent="-481263">
              <a:buSzPct val="100000"/>
            </a:pPr>
            <a:r>
              <a:t>Add more machines to process more data in parallel</a:t>
            </a:r>
          </a:p>
          <a:p>
            <a:pPr lvl="1" marL="862263" indent="-481263">
              <a:buSzPct val="100000"/>
            </a:pPr>
            <a:r>
              <a:t>Limited by bandwidth to transfer inputs/outputs between stages</a:t>
            </a:r>
          </a:p>
          <a:p>
            <a:pPr/>
            <a:r>
              <a:t>Fault tolerance: Each stage in pipeline is stateless. If one fails, it can be repeated elsewhere.</a:t>
            </a:r>
          </a:p>
        </p:txBody>
      </p:sp>
      <p:sp>
        <p:nvSpPr>
          <p:cNvPr id="530" name="Combine"/>
          <p:cNvSpPr txBox="1"/>
          <p:nvPr/>
        </p:nvSpPr>
        <p:spPr>
          <a:xfrm>
            <a:off x="21694951" y="8624779"/>
            <a:ext cx="1966494" cy="65586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b="1" sz="2500">
                <a:solidFill>
                  <a:srgbClr val="000000"/>
                </a:solidFill>
                <a:latin typeface="+mn-lt"/>
                <a:ea typeface="+mn-ea"/>
                <a:cs typeface="+mn-cs"/>
                <a:sym typeface="Helvetica"/>
              </a:defRPr>
            </a:lvl1pPr>
          </a:lstStyle>
          <a:p>
            <a:pPr/>
            <a:r>
              <a:t>Combine</a:t>
            </a:r>
          </a:p>
        </p:txBody>
      </p:sp>
      <p:sp>
        <p:nvSpPr>
          <p:cNvPr id="531" name="Line"/>
          <p:cNvSpPr/>
          <p:nvPr/>
        </p:nvSpPr>
        <p:spPr>
          <a:xfrm flipV="1">
            <a:off x="19423565" y="8261917"/>
            <a:ext cx="1" cy="138158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32" name="Line"/>
          <p:cNvSpPr/>
          <p:nvPr/>
        </p:nvSpPr>
        <p:spPr>
          <a:xfrm flipH="1" flipV="1">
            <a:off x="17615860" y="8261917"/>
            <a:ext cx="1803723" cy="138158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33" name="Line"/>
          <p:cNvSpPr/>
          <p:nvPr/>
        </p:nvSpPr>
        <p:spPr>
          <a:xfrm flipV="1">
            <a:off x="19427308" y="8270423"/>
            <a:ext cx="1901157" cy="136457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34" name="Line"/>
          <p:cNvSpPr/>
          <p:nvPr/>
        </p:nvSpPr>
        <p:spPr>
          <a:xfrm flipV="1">
            <a:off x="19458190" y="8406096"/>
            <a:ext cx="3412193" cy="1093229"/>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35" name="Line"/>
          <p:cNvSpPr/>
          <p:nvPr/>
        </p:nvSpPr>
        <p:spPr>
          <a:xfrm flipH="1" flipV="1">
            <a:off x="15654628" y="8295164"/>
            <a:ext cx="3701825" cy="1315092"/>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36" name="Result"/>
          <p:cNvSpPr/>
          <p:nvPr/>
        </p:nvSpPr>
        <p:spPr>
          <a:xfrm>
            <a:off x="14970306" y="9269643"/>
            <a:ext cx="9006161" cy="1109318"/>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Result</a:t>
            </a:r>
          </a:p>
        </p:txBody>
      </p:sp>
      <p:sp>
        <p:nvSpPr>
          <p:cNvPr id="537" name="Line"/>
          <p:cNvSpPr/>
          <p:nvPr/>
        </p:nvSpPr>
        <p:spPr>
          <a:xfrm flipV="1">
            <a:off x="15803921" y="7237063"/>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38" name="Line"/>
          <p:cNvSpPr/>
          <p:nvPr/>
        </p:nvSpPr>
        <p:spPr>
          <a:xfrm flipV="1">
            <a:off x="17642332" y="7244259"/>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39" name="Line"/>
          <p:cNvSpPr/>
          <p:nvPr/>
        </p:nvSpPr>
        <p:spPr>
          <a:xfrm flipV="1">
            <a:off x="19473387" y="7243031"/>
            <a:ext cx="1" cy="77639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40" name="Line"/>
          <p:cNvSpPr/>
          <p:nvPr/>
        </p:nvSpPr>
        <p:spPr>
          <a:xfrm flipV="1">
            <a:off x="21238991" y="7361737"/>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41" name="Line"/>
          <p:cNvSpPr/>
          <p:nvPr/>
        </p:nvSpPr>
        <p:spPr>
          <a:xfrm flipV="1">
            <a:off x="23043207" y="7244259"/>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42" name="Stage 3"/>
          <p:cNvSpPr/>
          <p:nvPr/>
        </p:nvSpPr>
        <p:spPr>
          <a:xfrm>
            <a:off x="15106051" y="7786337"/>
            <a:ext cx="1388269"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543" name="Stage 3"/>
          <p:cNvSpPr/>
          <p:nvPr/>
        </p:nvSpPr>
        <p:spPr>
          <a:xfrm>
            <a:off x="16917741" y="7786337"/>
            <a:ext cx="1388268"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544" name="Stage 3"/>
          <p:cNvSpPr/>
          <p:nvPr/>
        </p:nvSpPr>
        <p:spPr>
          <a:xfrm>
            <a:off x="18729430" y="7786337"/>
            <a:ext cx="1388269"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545" name="Stage 3"/>
          <p:cNvSpPr/>
          <p:nvPr/>
        </p:nvSpPr>
        <p:spPr>
          <a:xfrm>
            <a:off x="20541121" y="7786337"/>
            <a:ext cx="1388269"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546" name="Stage 3"/>
          <p:cNvSpPr/>
          <p:nvPr/>
        </p:nvSpPr>
        <p:spPr>
          <a:xfrm>
            <a:off x="22352810" y="7786337"/>
            <a:ext cx="1388269" cy="676750"/>
          </a:xfrm>
          <a:prstGeom prst="rect">
            <a:avLst/>
          </a:prstGeom>
          <a:solidFill>
            <a:srgbClr val="96CBB9"/>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3</a:t>
            </a:r>
          </a:p>
        </p:txBody>
      </p:sp>
      <p:sp>
        <p:nvSpPr>
          <p:cNvPr id="547" name="Line"/>
          <p:cNvSpPr/>
          <p:nvPr/>
        </p:nvSpPr>
        <p:spPr>
          <a:xfrm flipV="1">
            <a:off x="15789091" y="6328980"/>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48" name="Line"/>
          <p:cNvSpPr/>
          <p:nvPr/>
        </p:nvSpPr>
        <p:spPr>
          <a:xfrm flipV="1">
            <a:off x="17638045" y="6152462"/>
            <a:ext cx="1" cy="77639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49" name="Line"/>
          <p:cNvSpPr/>
          <p:nvPr/>
        </p:nvSpPr>
        <p:spPr>
          <a:xfrm flipV="1">
            <a:off x="19473387" y="6327942"/>
            <a:ext cx="1" cy="776394"/>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50" name="Line"/>
          <p:cNvSpPr/>
          <p:nvPr/>
        </p:nvSpPr>
        <p:spPr>
          <a:xfrm flipV="1">
            <a:off x="21235253" y="6328980"/>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51" name="Line"/>
          <p:cNvSpPr/>
          <p:nvPr/>
        </p:nvSpPr>
        <p:spPr>
          <a:xfrm flipV="1">
            <a:off x="23046943" y="6313249"/>
            <a:ext cx="1" cy="776393"/>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52" name="Stage 2"/>
          <p:cNvSpPr/>
          <p:nvPr/>
        </p:nvSpPr>
        <p:spPr>
          <a:xfrm>
            <a:off x="15106051" y="6778611"/>
            <a:ext cx="1388269"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53" name="Stage 2"/>
          <p:cNvSpPr/>
          <p:nvPr/>
        </p:nvSpPr>
        <p:spPr>
          <a:xfrm>
            <a:off x="16917741" y="6778611"/>
            <a:ext cx="1388268"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54" name="Stage 2"/>
          <p:cNvSpPr/>
          <p:nvPr/>
        </p:nvSpPr>
        <p:spPr>
          <a:xfrm>
            <a:off x="18729430" y="6778611"/>
            <a:ext cx="1388269"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55" name="Stage 2"/>
          <p:cNvSpPr/>
          <p:nvPr/>
        </p:nvSpPr>
        <p:spPr>
          <a:xfrm>
            <a:off x="20541121" y="6778611"/>
            <a:ext cx="1388269"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56" name="Stage 2"/>
          <p:cNvSpPr/>
          <p:nvPr/>
        </p:nvSpPr>
        <p:spPr>
          <a:xfrm>
            <a:off x="22352810" y="6778611"/>
            <a:ext cx="1388269" cy="676749"/>
          </a:xfrm>
          <a:prstGeom prst="rect">
            <a:avLst/>
          </a:prstGeom>
          <a:solidFill>
            <a:srgbClr val="FEEBAB"/>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000000"/>
                </a:solidFill>
                <a:latin typeface="Helvetica Light"/>
                <a:ea typeface="Helvetica Light"/>
                <a:cs typeface="Helvetica Light"/>
                <a:sym typeface="Helvetica Light"/>
              </a:defRPr>
            </a:lvl1pPr>
          </a:lstStyle>
          <a:p>
            <a:pPr/>
            <a:r>
              <a:t>Stage 2</a:t>
            </a:r>
          </a:p>
        </p:txBody>
      </p:sp>
      <p:sp>
        <p:nvSpPr>
          <p:cNvPr id="557" name="Line"/>
          <p:cNvSpPr/>
          <p:nvPr/>
        </p:nvSpPr>
        <p:spPr>
          <a:xfrm flipV="1">
            <a:off x="16037737" y="4813428"/>
            <a:ext cx="3148277" cy="963431"/>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58" name="Line"/>
          <p:cNvSpPr/>
          <p:nvPr/>
        </p:nvSpPr>
        <p:spPr>
          <a:xfrm flipV="1">
            <a:off x="17632772" y="4736959"/>
            <a:ext cx="1769896" cy="109065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59" name="Line"/>
          <p:cNvSpPr/>
          <p:nvPr/>
        </p:nvSpPr>
        <p:spPr>
          <a:xfrm flipV="1">
            <a:off x="19423565" y="4591494"/>
            <a:ext cx="1" cy="1381587"/>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60" name="Line"/>
          <p:cNvSpPr/>
          <p:nvPr/>
        </p:nvSpPr>
        <p:spPr>
          <a:xfrm flipH="1" flipV="1">
            <a:off x="19414418" y="4714772"/>
            <a:ext cx="1829984" cy="1135030"/>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61" name="Line"/>
          <p:cNvSpPr/>
          <p:nvPr/>
        </p:nvSpPr>
        <p:spPr>
          <a:xfrm flipH="1" flipV="1">
            <a:off x="19412151" y="4714772"/>
            <a:ext cx="3504269" cy="1135030"/>
          </a:xfrm>
          <a:prstGeom prst="line">
            <a:avLst/>
          </a:prstGeom>
          <a:ln w="254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562" name="Stage 1"/>
          <p:cNvSpPr/>
          <p:nvPr/>
        </p:nvSpPr>
        <p:spPr>
          <a:xfrm>
            <a:off x="15106051" y="5770884"/>
            <a:ext cx="1388269"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63" name="Stage 1"/>
          <p:cNvSpPr/>
          <p:nvPr/>
        </p:nvSpPr>
        <p:spPr>
          <a:xfrm>
            <a:off x="16917741" y="5770884"/>
            <a:ext cx="1388268"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64" name="Stage 1"/>
          <p:cNvSpPr/>
          <p:nvPr/>
        </p:nvSpPr>
        <p:spPr>
          <a:xfrm>
            <a:off x="18729430" y="5770884"/>
            <a:ext cx="1388269"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65" name="Stage 1"/>
          <p:cNvSpPr/>
          <p:nvPr/>
        </p:nvSpPr>
        <p:spPr>
          <a:xfrm>
            <a:off x="20541121" y="5770884"/>
            <a:ext cx="1388269"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66" name="Stage 1"/>
          <p:cNvSpPr/>
          <p:nvPr/>
        </p:nvSpPr>
        <p:spPr>
          <a:xfrm>
            <a:off x="22352810" y="5770884"/>
            <a:ext cx="1388269" cy="676749"/>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lvl1pPr defTabSz="821531">
              <a:defRPr>
                <a:solidFill>
                  <a:srgbClr val="FFFFFF"/>
                </a:solidFill>
                <a:latin typeface="Helvetica Light"/>
                <a:ea typeface="Helvetica Light"/>
                <a:cs typeface="Helvetica Light"/>
                <a:sym typeface="Helvetica Light"/>
              </a:defRPr>
            </a:lvl1pPr>
          </a:lstStyle>
          <a:p>
            <a:pPr/>
            <a:r>
              <a:t>Stage 1</a:t>
            </a:r>
          </a:p>
        </p:txBody>
      </p:sp>
      <p:sp>
        <p:nvSpPr>
          <p:cNvPr id="567" name="Partition"/>
          <p:cNvSpPr txBox="1"/>
          <p:nvPr/>
        </p:nvSpPr>
        <p:spPr>
          <a:xfrm>
            <a:off x="21308421" y="4956736"/>
            <a:ext cx="1440341" cy="48317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b="1" sz="2500">
                <a:solidFill>
                  <a:srgbClr val="000000"/>
                </a:solidFill>
                <a:latin typeface="+mn-lt"/>
                <a:ea typeface="+mn-ea"/>
                <a:cs typeface="+mn-cs"/>
                <a:sym typeface="Helvetica"/>
              </a:defRPr>
            </a:lvl1pPr>
          </a:lstStyle>
          <a:p>
            <a:pPr/>
            <a:r>
              <a:t>Partition</a:t>
            </a:r>
          </a:p>
        </p:txBody>
      </p:sp>
      <p:sp>
        <p:nvSpPr>
          <p:cNvPr id="568" name="Big Data (lots of work)"/>
          <p:cNvSpPr/>
          <p:nvPr/>
        </p:nvSpPr>
        <p:spPr>
          <a:xfrm>
            <a:off x="14920484" y="3710084"/>
            <a:ext cx="9006161" cy="1109318"/>
          </a:xfrm>
          <a:prstGeom prst="rect">
            <a:avLst/>
          </a:prstGeom>
          <a:solidFill>
            <a:srgbClr val="516D7C"/>
          </a:soli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lIns="71437" tIns="71437" rIns="71437" bIns="71437" anchor="ctr"/>
          <a:lstStyle/>
          <a:p>
            <a:pPr defTabSz="821531">
              <a:defRPr>
                <a:solidFill>
                  <a:srgbClr val="FFFFFF"/>
                </a:solidFill>
                <a:latin typeface="Helvetica Light"/>
                <a:ea typeface="Helvetica Light"/>
                <a:cs typeface="Helvetica Light"/>
                <a:sym typeface="Helvetica Light"/>
              </a:defRPr>
            </a:pPr>
            <a:r>
              <a:t>Big Data (lots of </a:t>
            </a:r>
            <a:r>
              <a:rPr b="1">
                <a:latin typeface="+mn-lt"/>
                <a:ea typeface="+mn-ea"/>
                <a:cs typeface="+mn-cs"/>
                <a:sym typeface="Helvetica"/>
              </a:rPr>
              <a:t>work</a:t>
            </a:r>
            <a:r>
              <a:t>)</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2" name="Event-Driven Architectures"/>
          <p:cNvSpPr txBox="1"/>
          <p:nvPr>
            <p:ph type="title"/>
          </p:nvPr>
        </p:nvSpPr>
        <p:spPr>
          <a:prstGeom prst="rect">
            <a:avLst/>
          </a:prstGeom>
        </p:spPr>
        <p:txBody>
          <a:bodyPr/>
          <a:lstStyle/>
          <a:p>
            <a:pPr/>
            <a:r>
              <a:t>Event-Driven Architectures</a:t>
            </a:r>
          </a:p>
        </p:txBody>
      </p:sp>
      <p:sp>
        <p:nvSpPr>
          <p:cNvPr id="573" name="Slide Subtitle"/>
          <p:cNvSpPr txBox="1"/>
          <p:nvPr>
            <p:ph type="body" sz="quarter" idx="1"/>
          </p:nvPr>
        </p:nvSpPr>
        <p:spPr>
          <a:prstGeom prst="rect">
            <a:avLst/>
          </a:prstGeom>
        </p:spPr>
        <p:txBody>
          <a:bodyPr/>
          <a:lstStyle/>
          <a:p>
            <a:pPr/>
          </a:p>
        </p:txBody>
      </p:sp>
      <p:sp>
        <p:nvSpPr>
          <p:cNvPr id="574" name="Body Level One…"/>
          <p:cNvSpPr txBox="1"/>
          <p:nvPr>
            <p:ph type="body" idx="21"/>
          </p:nvPr>
        </p:nvSpPr>
        <p:spPr>
          <a:xfrm>
            <a:off x="1206500" y="4248503"/>
            <a:ext cx="14336685" cy="8256014"/>
          </a:xfrm>
          <a:prstGeom prst="rect">
            <a:avLst/>
          </a:prstGeom>
          <a:extLst>
            <a:ext uri="{C572A759-6A51-4108-AA02-DFA0A04FC94B}">
              <ma14:wrappingTextBoxFlag xmlns:ma14="http://schemas.microsoft.com/office/mac/drawingml/2011/main" val="1"/>
            </a:ext>
          </a:extLst>
        </p:spPr>
        <p:txBody>
          <a:bodyPr/>
          <a:lstStyle/>
          <a:p>
            <a:pPr marL="413886" indent="-413886" defTabSz="2096970">
              <a:spcBef>
                <a:spcPts val="3800"/>
              </a:spcBef>
              <a:defRPr sz="4128"/>
            </a:pPr>
            <a:r>
              <a:t>Metaphor: a bunch of bureaucrats shuffling papers</a:t>
            </a:r>
          </a:p>
          <a:p>
            <a:pPr marL="413886" indent="-413886" defTabSz="2096970">
              <a:spcBef>
                <a:spcPts val="3800"/>
              </a:spcBef>
              <a:defRPr sz="4128"/>
            </a:pPr>
            <a:r>
              <a:t>Components correspond to stages in the flow of data through the system (not necessarily a straight-line flow)</a:t>
            </a:r>
          </a:p>
          <a:p>
            <a:pPr marL="413886" indent="-413886" defTabSz="2096970">
              <a:spcBef>
                <a:spcPts val="3800"/>
              </a:spcBef>
              <a:defRPr sz="4128"/>
            </a:pPr>
            <a:r>
              <a:t>Very useful for </a:t>
            </a:r>
            <a:r>
              <a:rPr i="1"/>
              <a:t>composing</a:t>
            </a:r>
            <a:r>
              <a:t> other services (bureaucrats)</a:t>
            </a:r>
          </a:p>
          <a:p>
            <a:pPr marL="413886" indent="-413886" defTabSz="2096970">
              <a:spcBef>
                <a:spcPts val="3800"/>
              </a:spcBef>
              <a:defRPr sz="4128"/>
            </a:pPr>
            <a:r>
              <a:t>Each processing unit has an in-box and one or more out-boxes</a:t>
            </a:r>
          </a:p>
          <a:p>
            <a:pPr marL="413886" indent="-413886" defTabSz="2096970">
              <a:spcBef>
                <a:spcPts val="3800"/>
              </a:spcBef>
              <a:defRPr sz="4128"/>
            </a:pPr>
            <a:r>
              <a:t>Each unit takes a task from its inbox, processes it, and puts the results in one or more outboxes.</a:t>
            </a:r>
          </a:p>
          <a:p>
            <a:pPr marL="413886" indent="-413886" defTabSz="2096970">
              <a:spcBef>
                <a:spcPts val="3800"/>
              </a:spcBef>
              <a:defRPr sz="4128"/>
            </a:pPr>
            <a:r>
              <a:t>Stages are typically connected by asynchronous message queues.</a:t>
            </a:r>
          </a:p>
        </p:txBody>
      </p:sp>
      <p:pic>
        <p:nvPicPr>
          <p:cNvPr id="575" name="Image" descr="Image"/>
          <p:cNvPicPr>
            <a:picLocks noChangeAspect="1"/>
          </p:cNvPicPr>
          <p:nvPr/>
        </p:nvPicPr>
        <p:blipFill>
          <a:blip r:embed="rId3">
            <a:extLst/>
          </a:blip>
          <a:stretch>
            <a:fillRect/>
          </a:stretch>
        </p:blipFill>
        <p:spPr>
          <a:xfrm>
            <a:off x="16568222" y="4248503"/>
            <a:ext cx="7439012" cy="8256014"/>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79" name="Client"/>
          <p:cNvSpPr/>
          <p:nvPr/>
        </p:nvSpPr>
        <p:spPr>
          <a:xfrm>
            <a:off x="16667061" y="7758393"/>
            <a:ext cx="2979412" cy="1791177"/>
          </a:xfrm>
          <a:prstGeom prst="rect">
            <a:avLst/>
          </a:prstGeom>
          <a:solidFill>
            <a:srgbClr val="34A5DA"/>
          </a:solidFill>
          <a:ln w="25400">
            <a:solidFill>
              <a:schemeClr val="accent1"/>
            </a:solidFill>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Client</a:t>
            </a:r>
          </a:p>
        </p:txBody>
      </p:sp>
      <p:sp>
        <p:nvSpPr>
          <p:cNvPr id="580" name="Event Driven Architecture: Reliable Real-Time Chat"/>
          <p:cNvSpPr txBox="1"/>
          <p:nvPr>
            <p:ph type="title"/>
          </p:nvPr>
        </p:nvSpPr>
        <p:spPr>
          <a:prstGeom prst="rect">
            <a:avLst/>
          </a:prstGeom>
        </p:spPr>
        <p:txBody>
          <a:bodyPr/>
          <a:lstStyle>
            <a:lvl1pPr defTabSz="2121354">
              <a:defRPr spc="-147" sz="7394"/>
            </a:lvl1pPr>
          </a:lstStyle>
          <a:p>
            <a:pPr/>
            <a:r>
              <a:t>Event Driven Architecture: Reliable Real-Time Chat</a:t>
            </a:r>
          </a:p>
        </p:txBody>
      </p:sp>
      <p:sp>
        <p:nvSpPr>
          <p:cNvPr id="581" name="Slide Subtitle"/>
          <p:cNvSpPr txBox="1"/>
          <p:nvPr>
            <p:ph type="body" sz="quarter" idx="1"/>
          </p:nvPr>
        </p:nvSpPr>
        <p:spPr>
          <a:prstGeom prst="rect">
            <a:avLst/>
          </a:prstGeom>
        </p:spPr>
        <p:txBody>
          <a:bodyPr/>
          <a:lstStyle/>
          <a:p>
            <a:pPr/>
          </a:p>
        </p:txBody>
      </p:sp>
      <p:sp>
        <p:nvSpPr>
          <p:cNvPr id="582" name="Body Level One…"/>
          <p:cNvSpPr txBox="1"/>
          <p:nvPr>
            <p:ph type="body" idx="21"/>
          </p:nvPr>
        </p:nvSpPr>
        <p:spPr>
          <a:xfrm>
            <a:off x="1206500" y="4248503"/>
            <a:ext cx="21971000" cy="3963333"/>
          </a:xfrm>
          <a:prstGeom prst="rect">
            <a:avLst/>
          </a:prstGeom>
          <a:extLst>
            <a:ext uri="{C572A759-6A51-4108-AA02-DFA0A04FC94B}">
              <ma14:wrappingTextBoxFlag xmlns:ma14="http://schemas.microsoft.com/office/mac/drawingml/2011/main" val="1"/>
            </a:ext>
          </a:extLst>
        </p:spPr>
        <p:txBody>
          <a:bodyPr/>
          <a:lstStyle/>
          <a:p>
            <a:pPr marL="404261" indent="-404261" defTabSz="2048203">
              <a:spcBef>
                <a:spcPts val="3700"/>
              </a:spcBef>
              <a:defRPr sz="4032"/>
            </a:pPr>
            <a:r>
              <a:t>Requirements: “Must support real-time text chat for 2,000 users exchanging messages. Must have </a:t>
            </a:r>
            <a:r>
              <a:rPr b="1"/>
              <a:t>best-effort delivery in real-time</a:t>
            </a:r>
            <a:r>
              <a:t>, and </a:t>
            </a:r>
            <a:r>
              <a:rPr b="1"/>
              <a:t>guarantee that all messages acknowledged are preserved</a:t>
            </a:r>
            <a:r>
              <a:t>.”</a:t>
            </a:r>
          </a:p>
          <a:p>
            <a:pPr marL="404261" indent="-404261" defTabSz="2048203">
              <a:spcBef>
                <a:spcPts val="3700"/>
              </a:spcBef>
              <a:defRPr sz="4032"/>
            </a:pPr>
            <a:r>
              <a:t>Challenge: Real-time “best-effort” delivery has conflicting requirements (low latency at expense of fault tolerance) with guaranteeing all messages are eventually delivered (fault tolerance at expense of latency)</a:t>
            </a:r>
          </a:p>
        </p:txBody>
      </p:sp>
      <p:sp>
        <p:nvSpPr>
          <p:cNvPr id="583" name="Real Time Chat Service"/>
          <p:cNvSpPr/>
          <p:nvPr/>
        </p:nvSpPr>
        <p:spPr>
          <a:xfrm>
            <a:off x="10545660" y="9812997"/>
            <a:ext cx="2979412" cy="1791176"/>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b="1" sz="3200">
                <a:solidFill>
                  <a:srgbClr val="000000"/>
                </a:solidFill>
              </a:defRPr>
            </a:lvl1pPr>
          </a:lstStyle>
          <a:p>
            <a:pPr/>
            <a:r>
              <a:t>Real Time Chat Service</a:t>
            </a:r>
          </a:p>
        </p:txBody>
      </p:sp>
      <p:sp>
        <p:nvSpPr>
          <p:cNvPr id="584" name="Client"/>
          <p:cNvSpPr/>
          <p:nvPr/>
        </p:nvSpPr>
        <p:spPr>
          <a:xfrm>
            <a:off x="16667061" y="9812997"/>
            <a:ext cx="2979412" cy="1791176"/>
          </a:xfrm>
          <a:prstGeom prst="rect">
            <a:avLst/>
          </a:prstGeom>
          <a:solidFill>
            <a:srgbClr val="34A5DA"/>
          </a:solidFill>
          <a:ln w="25400">
            <a:solidFill>
              <a:schemeClr val="accent1"/>
            </a:solidFill>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Client</a:t>
            </a:r>
          </a:p>
        </p:txBody>
      </p:sp>
      <p:sp>
        <p:nvSpPr>
          <p:cNvPr id="585" name="Client"/>
          <p:cNvSpPr/>
          <p:nvPr/>
        </p:nvSpPr>
        <p:spPr>
          <a:xfrm>
            <a:off x="16667061" y="11867601"/>
            <a:ext cx="2979412" cy="1791176"/>
          </a:xfrm>
          <a:prstGeom prst="rect">
            <a:avLst/>
          </a:prstGeom>
          <a:solidFill>
            <a:srgbClr val="34A5DA"/>
          </a:solidFill>
          <a:ln w="25400">
            <a:solidFill>
              <a:schemeClr val="accent1"/>
            </a:solidFill>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Client</a:t>
            </a:r>
          </a:p>
        </p:txBody>
      </p:sp>
      <p:sp>
        <p:nvSpPr>
          <p:cNvPr id="586" name="Client"/>
          <p:cNvSpPr/>
          <p:nvPr/>
        </p:nvSpPr>
        <p:spPr>
          <a:xfrm>
            <a:off x="4737527" y="9812997"/>
            <a:ext cx="2979412" cy="1791176"/>
          </a:xfrm>
          <a:prstGeom prst="rect">
            <a:avLst/>
          </a:prstGeom>
          <a:solidFill>
            <a:srgbClr val="34A5DA"/>
          </a:solidFill>
          <a:ln w="25400">
            <a:solidFill>
              <a:schemeClr val="accent1"/>
            </a:solidFill>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Client</a:t>
            </a:r>
          </a:p>
        </p:txBody>
      </p:sp>
      <p:sp>
        <p:nvSpPr>
          <p:cNvPr id="587" name="Line"/>
          <p:cNvSpPr/>
          <p:nvPr/>
        </p:nvSpPr>
        <p:spPr>
          <a:xfrm>
            <a:off x="7717794" y="10710333"/>
            <a:ext cx="2839712" cy="1"/>
          </a:xfrm>
          <a:prstGeom prst="line">
            <a:avLst/>
          </a:prstGeom>
          <a:ln w="101600">
            <a:solidFill>
              <a:srgbClr val="000000"/>
            </a:solidFill>
            <a:tailEnd type="triangle"/>
          </a:ln>
        </p:spPr>
        <p:txBody>
          <a:bodyPr lIns="45718" tIns="45718" rIns="45718" bIns="45718"/>
          <a:lstStyle/>
          <a:p>
            <a:pPr/>
          </a:p>
        </p:txBody>
      </p:sp>
      <p:sp>
        <p:nvSpPr>
          <p:cNvPr id="588" name="Sends message"/>
          <p:cNvSpPr txBox="1"/>
          <p:nvPr/>
        </p:nvSpPr>
        <p:spPr>
          <a:xfrm>
            <a:off x="7990840" y="9997050"/>
            <a:ext cx="2293621"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Sends message</a:t>
            </a:r>
          </a:p>
        </p:txBody>
      </p:sp>
      <p:sp>
        <p:nvSpPr>
          <p:cNvPr id="589" name="Line"/>
          <p:cNvSpPr/>
          <p:nvPr/>
        </p:nvSpPr>
        <p:spPr>
          <a:xfrm>
            <a:off x="13551327" y="10708585"/>
            <a:ext cx="3076779" cy="1"/>
          </a:xfrm>
          <a:prstGeom prst="line">
            <a:avLst/>
          </a:prstGeom>
          <a:ln w="101600">
            <a:solidFill>
              <a:srgbClr val="000000"/>
            </a:solidFill>
            <a:tailEnd type="triangle"/>
          </a:ln>
        </p:spPr>
        <p:txBody>
          <a:bodyPr lIns="45718" tIns="45718" rIns="45718" bIns="45718"/>
          <a:lstStyle/>
          <a:p>
            <a:pPr/>
          </a:p>
        </p:txBody>
      </p:sp>
      <p:sp>
        <p:nvSpPr>
          <p:cNvPr id="590" name="Delivers instantly to 2,000 clients"/>
          <p:cNvSpPr txBox="1"/>
          <p:nvPr/>
        </p:nvSpPr>
        <p:spPr>
          <a:xfrm>
            <a:off x="13423391" y="9800297"/>
            <a:ext cx="3499040" cy="8296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Delivers instantly to 2,000 clients</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94" name="Event Driven Architecture: Reliable Real-Time Chat"/>
          <p:cNvSpPr txBox="1"/>
          <p:nvPr>
            <p:ph type="title"/>
          </p:nvPr>
        </p:nvSpPr>
        <p:spPr>
          <a:prstGeom prst="rect">
            <a:avLst/>
          </a:prstGeom>
        </p:spPr>
        <p:txBody>
          <a:bodyPr/>
          <a:lstStyle>
            <a:lvl1pPr defTabSz="2121354">
              <a:defRPr spc="-147" sz="7394"/>
            </a:lvl1pPr>
          </a:lstStyle>
          <a:p>
            <a:pPr/>
            <a:r>
              <a:t>Event Driven Architecture: Reliable Real-Time Chat</a:t>
            </a:r>
          </a:p>
        </p:txBody>
      </p:sp>
      <p:sp>
        <p:nvSpPr>
          <p:cNvPr id="595" name="Slide Subtitle"/>
          <p:cNvSpPr txBox="1"/>
          <p:nvPr>
            <p:ph type="body" sz="quarter" idx="1"/>
          </p:nvPr>
        </p:nvSpPr>
        <p:spPr>
          <a:prstGeom prst="rect">
            <a:avLst/>
          </a:prstGeom>
        </p:spPr>
        <p:txBody>
          <a:bodyPr/>
          <a:lstStyle/>
          <a:p>
            <a:pPr/>
          </a:p>
        </p:txBody>
      </p:sp>
      <p:sp>
        <p:nvSpPr>
          <p:cNvPr id="596" name="Body Level On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marL="437949" indent="-437949" defTabSz="2218887">
              <a:spcBef>
                <a:spcPts val="4000"/>
              </a:spcBef>
              <a:defRPr sz="4368"/>
            </a:pPr>
            <a:r>
              <a:t>Requirements: “Must support real-time text chat for 2,000 users exchanging messages. Must have </a:t>
            </a:r>
            <a:r>
              <a:rPr b="1"/>
              <a:t>best-effort delivery in real-time</a:t>
            </a:r>
            <a:r>
              <a:t>, and </a:t>
            </a:r>
            <a:r>
              <a:rPr b="1"/>
              <a:t>guarantee that all messages acknowledged are preserved</a:t>
            </a:r>
            <a:r>
              <a:t>.”</a:t>
            </a:r>
          </a:p>
          <a:p>
            <a:pPr marL="437949" indent="-437949" defTabSz="2218887">
              <a:spcBef>
                <a:spcPts val="4000"/>
              </a:spcBef>
              <a:defRPr sz="4368"/>
            </a:pPr>
            <a:r>
              <a:t>Responsibilities/processing units:</a:t>
            </a:r>
          </a:p>
          <a:p>
            <a:pPr lvl="1" marL="784659" indent="-437949" defTabSz="2218887">
              <a:spcBef>
                <a:spcPts val="4000"/>
              </a:spcBef>
              <a:buSzPct val="100000"/>
              <a:defRPr sz="4368"/>
            </a:pPr>
            <a:r>
              <a:t>“Real time” component optimizes for speed and availability sacrificing fault-tolerance</a:t>
            </a:r>
          </a:p>
          <a:p>
            <a:pPr lvl="1" marL="784659" indent="-437949" defTabSz="2218887">
              <a:spcBef>
                <a:spcPts val="4000"/>
              </a:spcBef>
              <a:buSzPct val="100000"/>
              <a:defRPr sz="4368"/>
            </a:pPr>
            <a:r>
              <a:t>“Persistence” component optimizes for fault-tolerance, sacrificing speed and availability</a:t>
            </a:r>
          </a:p>
          <a:p>
            <a:pPr marL="437949" indent="-437949" defTabSz="2218887">
              <a:spcBef>
                <a:spcPts val="4000"/>
              </a:spcBef>
              <a:defRPr sz="4368"/>
            </a:pPr>
            <a:r>
              <a:t>Event queue service receives events, dispatches to both processing units and is fault tolerant</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00" name="Event Driven Architecture: Reliable Real-Time Chat"/>
          <p:cNvSpPr txBox="1"/>
          <p:nvPr>
            <p:ph type="title"/>
          </p:nvPr>
        </p:nvSpPr>
        <p:spPr>
          <a:prstGeom prst="rect">
            <a:avLst/>
          </a:prstGeom>
        </p:spPr>
        <p:txBody>
          <a:bodyPr/>
          <a:lstStyle>
            <a:lvl1pPr defTabSz="2121354">
              <a:defRPr spc="-147" sz="7394"/>
            </a:lvl1pPr>
          </a:lstStyle>
          <a:p>
            <a:pPr/>
            <a:r>
              <a:t>Event Driven Architecture: Reliable Real-Time Chat</a:t>
            </a:r>
          </a:p>
        </p:txBody>
      </p:sp>
      <p:sp>
        <p:nvSpPr>
          <p:cNvPr id="601" name="Slide Subtitle"/>
          <p:cNvSpPr txBox="1"/>
          <p:nvPr>
            <p:ph type="body" sz="quarter" idx="1"/>
          </p:nvPr>
        </p:nvSpPr>
        <p:spPr>
          <a:prstGeom prst="rect">
            <a:avLst/>
          </a:prstGeom>
        </p:spPr>
        <p:txBody>
          <a:bodyPr/>
          <a:lstStyle/>
          <a:p>
            <a:pPr/>
          </a:p>
        </p:txBody>
      </p:sp>
      <p:sp>
        <p:nvSpPr>
          <p:cNvPr id="602" name="Body Level One…"/>
          <p:cNvSpPr txBox="1"/>
          <p:nvPr>
            <p:ph type="body" idx="21"/>
          </p:nvPr>
        </p:nvSpPr>
        <p:spPr>
          <a:xfrm>
            <a:off x="1206500" y="4248503"/>
            <a:ext cx="21971000" cy="2652866"/>
          </a:xfrm>
          <a:prstGeom prst="rect">
            <a:avLst/>
          </a:prstGeom>
          <a:extLst>
            <a:ext uri="{C572A759-6A51-4108-AA02-DFA0A04FC94B}">
              <ma14:wrappingTextBoxFlag xmlns:ma14="http://schemas.microsoft.com/office/mac/drawingml/2011/main" val="1"/>
            </a:ext>
          </a:extLst>
        </p:spPr>
        <p:txBody>
          <a:bodyPr/>
          <a:lstStyle/>
          <a:p>
            <a:pPr marL="389823" indent="-389823" defTabSz="1975053">
              <a:spcBef>
                <a:spcPts val="3600"/>
              </a:spcBef>
              <a:defRPr sz="3888"/>
            </a:pPr>
            <a:r>
              <a:t>“Real time” component optimizes for speed and availability sacrificing fault-tolerance</a:t>
            </a:r>
          </a:p>
          <a:p>
            <a:pPr marL="389823" indent="-389823" defTabSz="1975053">
              <a:spcBef>
                <a:spcPts val="3600"/>
              </a:spcBef>
              <a:defRPr sz="3888"/>
            </a:pPr>
            <a:r>
              <a:t>“Persistence” component optimizes for fault-tolerance, sacrificing speed and availability</a:t>
            </a:r>
          </a:p>
          <a:p>
            <a:pPr marL="389823" indent="-389823" defTabSz="1975053">
              <a:spcBef>
                <a:spcPts val="3600"/>
              </a:spcBef>
              <a:defRPr sz="3888"/>
            </a:pPr>
            <a:r>
              <a:t>Reliable message queue buffers new chat messages</a:t>
            </a:r>
          </a:p>
        </p:txBody>
      </p:sp>
      <p:sp>
        <p:nvSpPr>
          <p:cNvPr id="603" name="Client"/>
          <p:cNvSpPr/>
          <p:nvPr/>
        </p:nvSpPr>
        <p:spPr>
          <a:xfrm>
            <a:off x="19604995" y="7075075"/>
            <a:ext cx="2979412" cy="1791177"/>
          </a:xfrm>
          <a:prstGeom prst="rect">
            <a:avLst/>
          </a:prstGeom>
          <a:solidFill>
            <a:srgbClr val="34A5DA"/>
          </a:solidFill>
          <a:ln w="25400">
            <a:solidFill>
              <a:schemeClr val="accent1"/>
            </a:solidFill>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Client</a:t>
            </a:r>
          </a:p>
        </p:txBody>
      </p:sp>
      <p:sp>
        <p:nvSpPr>
          <p:cNvPr id="604" name="Real Time Chat Service"/>
          <p:cNvSpPr/>
          <p:nvPr/>
        </p:nvSpPr>
        <p:spPr>
          <a:xfrm>
            <a:off x="8064803" y="7084936"/>
            <a:ext cx="8626928" cy="5880663"/>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lstStyle>
            <a:lvl1pPr>
              <a:defRPr b="1" sz="3200">
                <a:solidFill>
                  <a:srgbClr val="000000"/>
                </a:solidFill>
              </a:defRPr>
            </a:lvl1pPr>
          </a:lstStyle>
          <a:p>
            <a:pPr/>
            <a:r>
              <a:t>Real Time Chat Service</a:t>
            </a:r>
          </a:p>
        </p:txBody>
      </p:sp>
      <p:sp>
        <p:nvSpPr>
          <p:cNvPr id="605" name="Client"/>
          <p:cNvSpPr/>
          <p:nvPr/>
        </p:nvSpPr>
        <p:spPr>
          <a:xfrm>
            <a:off x="19604995" y="9129679"/>
            <a:ext cx="2979412" cy="1791176"/>
          </a:xfrm>
          <a:prstGeom prst="rect">
            <a:avLst/>
          </a:prstGeom>
          <a:solidFill>
            <a:srgbClr val="34A5DA"/>
          </a:solidFill>
          <a:ln w="25400">
            <a:solidFill>
              <a:schemeClr val="accent1"/>
            </a:solidFill>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Client</a:t>
            </a:r>
          </a:p>
        </p:txBody>
      </p:sp>
      <p:sp>
        <p:nvSpPr>
          <p:cNvPr id="606" name="Client"/>
          <p:cNvSpPr/>
          <p:nvPr/>
        </p:nvSpPr>
        <p:spPr>
          <a:xfrm>
            <a:off x="19604995" y="11184283"/>
            <a:ext cx="2979412" cy="1791176"/>
          </a:xfrm>
          <a:prstGeom prst="rect">
            <a:avLst/>
          </a:prstGeom>
          <a:solidFill>
            <a:srgbClr val="34A5DA"/>
          </a:solidFill>
          <a:ln w="25400">
            <a:solidFill>
              <a:schemeClr val="accent1"/>
            </a:solidFill>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Client</a:t>
            </a:r>
          </a:p>
        </p:txBody>
      </p:sp>
      <p:sp>
        <p:nvSpPr>
          <p:cNvPr id="607" name="Client"/>
          <p:cNvSpPr/>
          <p:nvPr/>
        </p:nvSpPr>
        <p:spPr>
          <a:xfrm>
            <a:off x="2493581" y="8033203"/>
            <a:ext cx="2979412" cy="1791176"/>
          </a:xfrm>
          <a:prstGeom prst="rect">
            <a:avLst/>
          </a:prstGeom>
          <a:solidFill>
            <a:srgbClr val="34A5DA"/>
          </a:solidFill>
          <a:ln w="25400">
            <a:solidFill>
              <a:schemeClr val="accent1"/>
            </a:solidFill>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Client</a:t>
            </a:r>
          </a:p>
        </p:txBody>
      </p:sp>
      <p:sp>
        <p:nvSpPr>
          <p:cNvPr id="608" name="Line"/>
          <p:cNvSpPr/>
          <p:nvPr/>
        </p:nvSpPr>
        <p:spPr>
          <a:xfrm>
            <a:off x="5473847" y="8930539"/>
            <a:ext cx="2839713" cy="1"/>
          </a:xfrm>
          <a:prstGeom prst="line">
            <a:avLst/>
          </a:prstGeom>
          <a:ln w="101600">
            <a:solidFill>
              <a:srgbClr val="000000"/>
            </a:solidFill>
            <a:tailEnd type="triangle"/>
          </a:ln>
        </p:spPr>
        <p:txBody>
          <a:bodyPr lIns="45718" tIns="45718" rIns="45718" bIns="45718"/>
          <a:lstStyle/>
          <a:p>
            <a:pPr/>
          </a:p>
        </p:txBody>
      </p:sp>
      <p:sp>
        <p:nvSpPr>
          <p:cNvPr id="609" name="Sends message"/>
          <p:cNvSpPr txBox="1"/>
          <p:nvPr/>
        </p:nvSpPr>
        <p:spPr>
          <a:xfrm>
            <a:off x="5746893" y="8217256"/>
            <a:ext cx="229362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Sends message</a:t>
            </a:r>
          </a:p>
        </p:txBody>
      </p:sp>
      <p:sp>
        <p:nvSpPr>
          <p:cNvPr id="610" name="Line"/>
          <p:cNvSpPr/>
          <p:nvPr/>
        </p:nvSpPr>
        <p:spPr>
          <a:xfrm>
            <a:off x="16239774" y="8958467"/>
            <a:ext cx="3326265" cy="1"/>
          </a:xfrm>
          <a:prstGeom prst="line">
            <a:avLst/>
          </a:prstGeom>
          <a:ln w="101600">
            <a:solidFill>
              <a:srgbClr val="000000"/>
            </a:solidFill>
            <a:tailEnd type="triangle"/>
          </a:ln>
        </p:spPr>
        <p:txBody>
          <a:bodyPr lIns="45718" tIns="45718" rIns="45718" bIns="45718"/>
          <a:lstStyle/>
          <a:p>
            <a:pPr/>
          </a:p>
        </p:txBody>
      </p:sp>
      <p:sp>
        <p:nvSpPr>
          <p:cNvPr id="611" name="Delivers instantly to 2,000 clients"/>
          <p:cNvSpPr txBox="1"/>
          <p:nvPr/>
        </p:nvSpPr>
        <p:spPr>
          <a:xfrm>
            <a:off x="16278130" y="8049285"/>
            <a:ext cx="3499040" cy="8296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Delivers instantly to 2,000 clients</a:t>
            </a:r>
          </a:p>
        </p:txBody>
      </p:sp>
      <p:sp>
        <p:nvSpPr>
          <p:cNvPr id="612" name="Reliable message queue (e.g. RabbitMQ)"/>
          <p:cNvSpPr/>
          <p:nvPr/>
        </p:nvSpPr>
        <p:spPr>
          <a:xfrm>
            <a:off x="8195378" y="8033203"/>
            <a:ext cx="3801965" cy="1791176"/>
          </a:xfrm>
          <a:prstGeom prst="rect">
            <a:avLst/>
          </a:prstGeom>
          <a:solidFill>
            <a:srgbClr val="DEA98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Reliable message queue (e.g. RabbitMQ)</a:t>
            </a:r>
          </a:p>
        </p:txBody>
      </p:sp>
      <p:sp>
        <p:nvSpPr>
          <p:cNvPr id="613" name="Fast, not-fault-tolerant real-time service (e.g. Redis)"/>
          <p:cNvSpPr/>
          <p:nvPr/>
        </p:nvSpPr>
        <p:spPr>
          <a:xfrm>
            <a:off x="12547244" y="8033203"/>
            <a:ext cx="3801966" cy="1791176"/>
          </a:xfrm>
          <a:prstGeom prst="rect">
            <a:avLst/>
          </a:prstGeom>
          <a:solidFill>
            <a:srgbClr val="DEA98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Fast, not-fault-tolerant real-time service (e.g. Redis)</a:t>
            </a:r>
          </a:p>
        </p:txBody>
      </p:sp>
      <p:sp>
        <p:nvSpPr>
          <p:cNvPr id="614" name="Reliable database (e.g. PostgreSQL)"/>
          <p:cNvSpPr/>
          <p:nvPr/>
        </p:nvSpPr>
        <p:spPr>
          <a:xfrm>
            <a:off x="10477284" y="10729407"/>
            <a:ext cx="3801965" cy="1791176"/>
          </a:xfrm>
          <a:prstGeom prst="rect">
            <a:avLst/>
          </a:prstGeom>
          <a:solidFill>
            <a:srgbClr val="DEA983"/>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sz="3200">
                <a:solidFill>
                  <a:srgbClr val="000000"/>
                </a:solidFill>
              </a:defRPr>
            </a:lvl1pPr>
          </a:lstStyle>
          <a:p>
            <a:pPr/>
            <a:r>
              <a:t>Reliable database (e.g. PostgreSQL)</a:t>
            </a:r>
          </a:p>
        </p:txBody>
      </p:sp>
      <p:sp>
        <p:nvSpPr>
          <p:cNvPr id="615" name="Line"/>
          <p:cNvSpPr/>
          <p:nvPr/>
        </p:nvSpPr>
        <p:spPr>
          <a:xfrm>
            <a:off x="10816314" y="9819539"/>
            <a:ext cx="898859" cy="898860"/>
          </a:xfrm>
          <a:prstGeom prst="line">
            <a:avLst/>
          </a:prstGeom>
          <a:ln w="101600">
            <a:solidFill>
              <a:srgbClr val="000000"/>
            </a:solidFill>
            <a:tailEnd type="triangle"/>
          </a:ln>
        </p:spPr>
        <p:txBody>
          <a:bodyPr lIns="45718" tIns="45718" rIns="45718" bIns="45718"/>
          <a:lstStyle/>
          <a:p>
            <a:pPr/>
          </a:p>
        </p:txBody>
      </p:sp>
      <p:sp>
        <p:nvSpPr>
          <p:cNvPr id="616" name="Line"/>
          <p:cNvSpPr/>
          <p:nvPr/>
        </p:nvSpPr>
        <p:spPr>
          <a:xfrm>
            <a:off x="11925771" y="8928791"/>
            <a:ext cx="701793" cy="1"/>
          </a:xfrm>
          <a:prstGeom prst="line">
            <a:avLst/>
          </a:prstGeom>
          <a:ln w="101600">
            <a:solidFill>
              <a:srgbClr val="000000"/>
            </a:solidFill>
            <a:tailEnd type="triangle"/>
          </a:ln>
        </p:spPr>
        <p:txBody>
          <a:bodyPr lIns="45718" tIns="45718" rIns="45718" bIns="45718"/>
          <a:lstStyle/>
          <a:p>
            <a:pP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0" name="Event-Driven Architecture Tradeoffs"/>
          <p:cNvSpPr txBox="1"/>
          <p:nvPr>
            <p:ph type="title"/>
          </p:nvPr>
        </p:nvSpPr>
        <p:spPr>
          <a:prstGeom prst="rect">
            <a:avLst/>
          </a:prstGeom>
        </p:spPr>
        <p:txBody>
          <a:bodyPr/>
          <a:lstStyle/>
          <a:p>
            <a:pPr/>
            <a:r>
              <a:t>Event-Driven Architecture Tradeoffs</a:t>
            </a:r>
          </a:p>
        </p:txBody>
      </p:sp>
      <p:sp>
        <p:nvSpPr>
          <p:cNvPr id="621" name="Slide Subtitle"/>
          <p:cNvSpPr txBox="1"/>
          <p:nvPr>
            <p:ph type="body" sz="quarter" idx="1"/>
          </p:nvPr>
        </p:nvSpPr>
        <p:spPr>
          <a:prstGeom prst="rect">
            <a:avLst/>
          </a:prstGeom>
        </p:spPr>
        <p:txBody>
          <a:bodyPr/>
          <a:lstStyle/>
          <a:p>
            <a:pPr/>
          </a:p>
        </p:txBody>
      </p:sp>
      <p:sp>
        <p:nvSpPr>
          <p:cNvPr id="622" name="Body Level On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marL="447574" indent="-447574" defTabSz="2267654">
              <a:spcBef>
                <a:spcPts val="4100"/>
              </a:spcBef>
              <a:defRPr sz="4464"/>
            </a:pPr>
            <a:r>
              <a:t>Scalability:</a:t>
            </a:r>
          </a:p>
          <a:p>
            <a:pPr lvl="1" marL="801904" indent="-447574" defTabSz="2267654">
              <a:spcBef>
                <a:spcPts val="4100"/>
              </a:spcBef>
              <a:buSzPct val="100000"/>
              <a:defRPr sz="4464"/>
            </a:pPr>
            <a:r>
              <a:t>Scale each processing unit separately</a:t>
            </a:r>
          </a:p>
          <a:p>
            <a:pPr lvl="1" marL="801904" indent="-447574" defTabSz="2267654">
              <a:spcBef>
                <a:spcPts val="4100"/>
              </a:spcBef>
              <a:buSzPct val="100000"/>
              <a:defRPr sz="4464"/>
            </a:pPr>
            <a:r>
              <a:t>Add more processing units at a marginal cost</a:t>
            </a:r>
          </a:p>
          <a:p>
            <a:pPr marL="447574" indent="-447574" defTabSz="2267654">
              <a:spcBef>
                <a:spcPts val="4100"/>
              </a:spcBef>
              <a:defRPr sz="4464"/>
            </a:pPr>
            <a:r>
              <a:t>Performance:</a:t>
            </a:r>
          </a:p>
          <a:p>
            <a:pPr lvl="1" marL="801904" indent="-447574" defTabSz="2267654">
              <a:spcBef>
                <a:spcPts val="4100"/>
              </a:spcBef>
              <a:buSzPct val="100000"/>
              <a:defRPr sz="4464"/>
            </a:pPr>
            <a:r>
              <a:t>Message queue usually very high-throughput, relies on event processors to pick up and process messages or queue can overflow</a:t>
            </a:r>
          </a:p>
          <a:p>
            <a:pPr marL="447574" indent="-447574" defTabSz="2267654">
              <a:spcBef>
                <a:spcPts val="4100"/>
              </a:spcBef>
              <a:defRPr sz="4464"/>
            </a:pPr>
            <a:r>
              <a:t>Fault tolerance:</a:t>
            </a:r>
          </a:p>
          <a:p>
            <a:pPr lvl="1" marL="801904" indent="-447574" defTabSz="2267654">
              <a:spcBef>
                <a:spcPts val="4100"/>
              </a:spcBef>
              <a:buSzPct val="100000"/>
              <a:defRPr sz="4464"/>
            </a:pPr>
            <a:r>
              <a:t>Message queue can implement a buffer to ensure fault tolerance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Learning Objectives for this Lesson"/>
          <p:cNvSpPr txBox="1"/>
          <p:nvPr>
            <p:ph type="title"/>
          </p:nvPr>
        </p:nvSpPr>
        <p:spPr>
          <a:prstGeom prst="rect">
            <a:avLst/>
          </a:prstGeom>
        </p:spPr>
        <p:txBody>
          <a:bodyPr/>
          <a:lstStyle>
            <a:lvl1pPr>
              <a:defRPr spc="-200">
                <a:solidFill>
                  <a:srgbClr val="005493"/>
                </a:solidFill>
              </a:defRPr>
            </a:lvl1pPr>
          </a:lstStyle>
          <a:p>
            <a:pPr/>
            <a:r>
              <a:t>Learning Objectives for this Lesson</a:t>
            </a:r>
          </a:p>
        </p:txBody>
      </p:sp>
      <p:sp>
        <p:nvSpPr>
          <p:cNvPr id="190" name="By the end of this lesson, you should be able to…"/>
          <p:cNvSpPr txBox="1"/>
          <p:nvPr>
            <p:ph type="body" sz="quarter" idx="1"/>
          </p:nvPr>
        </p:nvSpPr>
        <p:spPr>
          <a:xfrm>
            <a:off x="1206500" y="2372961"/>
            <a:ext cx="21971000" cy="934780"/>
          </a:xfrm>
          <a:prstGeom prst="rect">
            <a:avLst/>
          </a:prstGeom>
        </p:spPr>
        <p:txBody>
          <a:bodyPr/>
          <a:lstStyle/>
          <a:p>
            <a:pPr/>
            <a:r>
              <a:t>By the end of this lesson, you should be able to…</a:t>
            </a:r>
          </a:p>
        </p:txBody>
      </p:sp>
      <p:sp>
        <p:nvSpPr>
          <p:cNvPr id="191" name="Describe 5 key goals of distributed system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marL="685800" indent="-685800">
              <a:buSzPct val="100000"/>
              <a:buFont typeface="Arial"/>
              <a:buChar char="•"/>
            </a:pPr>
            <a:r>
              <a:t>Recognize common software architectures</a:t>
            </a:r>
          </a:p>
          <a:p>
            <a:pPr marL="685800" indent="-685800">
              <a:buSzPct val="100000"/>
              <a:buFont typeface="Arial"/>
              <a:buChar char="•"/>
            </a:pPr>
            <a:r>
              <a:t>Understand tradeoffs of scalability, performance, and fault tolerance between these architectures</a:t>
            </a:r>
          </a:p>
          <a:p>
            <a:pPr marL="685800" indent="-685800">
              <a:buSzPct val="100000"/>
              <a:buFont typeface="Arial"/>
              <a:buChar char="•"/>
            </a:pPr>
            <a:r>
              <a:t>Describe what makes web services RESTful, and implement a REST API</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26" name="Microservice Architectures"/>
          <p:cNvSpPr txBox="1"/>
          <p:nvPr>
            <p:ph type="title"/>
          </p:nvPr>
        </p:nvSpPr>
        <p:spPr>
          <a:prstGeom prst="rect">
            <a:avLst/>
          </a:prstGeom>
        </p:spPr>
        <p:txBody>
          <a:bodyPr/>
          <a:lstStyle/>
          <a:p>
            <a:pPr/>
            <a:r>
              <a:t>Microservice Architectures</a:t>
            </a:r>
          </a:p>
        </p:txBody>
      </p:sp>
      <p:sp>
        <p:nvSpPr>
          <p:cNvPr id="627" name="Slide Subtitle"/>
          <p:cNvSpPr txBox="1"/>
          <p:nvPr>
            <p:ph type="body" sz="quarter" idx="1"/>
          </p:nvPr>
        </p:nvSpPr>
        <p:spPr>
          <a:prstGeom prst="rect">
            <a:avLst/>
          </a:prstGeom>
        </p:spPr>
        <p:txBody>
          <a:bodyPr/>
          <a:lstStyle/>
          <a:p>
            <a:pPr/>
          </a:p>
        </p:txBody>
      </p:sp>
      <p:sp>
        <p:nvSpPr>
          <p:cNvPr id="628" name="Body Level On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Organize implementation around components (responsibilities)</a:t>
            </a:r>
          </a:p>
          <a:p>
            <a:pPr/>
            <a:r>
              <a:t>Each component is implemented independently</a:t>
            </a:r>
          </a:p>
          <a:p>
            <a:pPr/>
            <a:r>
              <a:t>Each component is</a:t>
            </a:r>
          </a:p>
          <a:p>
            <a:pPr lvl="1" marL="862263" indent="-481263">
              <a:buSzPct val="100000"/>
            </a:pPr>
            <a:r>
              <a:t>independently replaceable, </a:t>
            </a:r>
          </a:p>
          <a:p>
            <a:pPr lvl="1" marL="862263" indent="-481263">
              <a:buSzPct val="100000"/>
            </a:pPr>
            <a:r>
              <a:t>independently updatable</a:t>
            </a:r>
          </a:p>
          <a:p>
            <a:pPr/>
            <a:r>
              <a:t>Components can be built as libraries, but more usually as web services</a:t>
            </a:r>
          </a:p>
          <a:p>
            <a:pPr/>
            <a:r>
              <a:t>Services communicate via well-defined protocol like REST</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2" name="Title 1"/>
          <p:cNvSpPr txBox="1"/>
          <p:nvPr>
            <p:ph type="title"/>
          </p:nvPr>
        </p:nvSpPr>
        <p:spPr>
          <a:prstGeom prst="rect">
            <a:avLst/>
          </a:prstGeom>
        </p:spPr>
        <p:txBody>
          <a:bodyPr/>
          <a:lstStyle/>
          <a:p>
            <a:pPr/>
            <a:r>
              <a:t>Microservices: Schematic Example</a:t>
            </a:r>
          </a:p>
        </p:txBody>
      </p:sp>
      <p:sp>
        <p:nvSpPr>
          <p:cNvPr id="633" name="Slide Subtitle"/>
          <p:cNvSpPr txBox="1"/>
          <p:nvPr>
            <p:ph type="body" sz="quarter" idx="1"/>
          </p:nvPr>
        </p:nvSpPr>
        <p:spPr>
          <a:prstGeom prst="rect">
            <a:avLst/>
          </a:prstGeom>
        </p:spPr>
        <p:txBody>
          <a:bodyPr/>
          <a:lstStyle/>
          <a:p>
            <a:pPr/>
          </a:p>
        </p:txBody>
      </p:sp>
      <p:sp>
        <p:nvSpPr>
          <p:cNvPr id="634" name="Body Level One…"/>
          <p:cNvSpPr txBox="1"/>
          <p:nvPr>
            <p:ph type="body" idx="21"/>
          </p:nvPr>
        </p:nvSpPr>
        <p:spPr>
          <a:prstGeom prst="rect">
            <a:avLst/>
          </a:prstGeom>
        </p:spPr>
        <p:txBody>
          <a:bodyPr/>
          <a:lstStyle/>
          <a:p>
            <a:pPr/>
          </a:p>
        </p:txBody>
      </p:sp>
      <p:grpSp>
        <p:nvGrpSpPr>
          <p:cNvPr id="741" name="Group 56"/>
          <p:cNvGrpSpPr/>
          <p:nvPr/>
        </p:nvGrpSpPr>
        <p:grpSpPr>
          <a:xfrm>
            <a:off x="4782409" y="4237054"/>
            <a:ext cx="15774691" cy="7393884"/>
            <a:chOff x="0" y="0"/>
            <a:chExt cx="15774690" cy="7393882"/>
          </a:xfrm>
        </p:grpSpPr>
        <p:grpSp>
          <p:nvGrpSpPr>
            <p:cNvPr id="637" name="Productivity App"/>
            <p:cNvGrpSpPr/>
            <p:nvPr/>
          </p:nvGrpSpPr>
          <p:grpSpPr>
            <a:xfrm>
              <a:off x="0" y="1707909"/>
              <a:ext cx="2945985" cy="4085727"/>
              <a:chOff x="0" y="0"/>
              <a:chExt cx="2945984" cy="4085726"/>
            </a:xfrm>
          </p:grpSpPr>
          <p:sp>
            <p:nvSpPr>
              <p:cNvPr id="635" name="Rectangle"/>
              <p:cNvSpPr/>
              <p:nvPr/>
            </p:nvSpPr>
            <p:spPr>
              <a:xfrm>
                <a:off x="-1" y="-1"/>
                <a:ext cx="2945986" cy="4085728"/>
              </a:xfrm>
              <a:prstGeom prst="rect">
                <a:avLst/>
              </a:prstGeom>
              <a:solidFill>
                <a:srgbClr val="516D7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t">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36" name="Productivity App"/>
              <p:cNvSpPr txBox="1"/>
              <p:nvPr/>
            </p:nvSpPr>
            <p:spPr>
              <a:xfrm>
                <a:off x="-1" y="-1"/>
                <a:ext cx="2945986" cy="11176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l" defTabSz="1168400">
                  <a:defRPr sz="3200">
                    <a:solidFill>
                      <a:srgbClr val="FFFFFF"/>
                    </a:solidFill>
                    <a:latin typeface="+mn-lt"/>
                    <a:ea typeface="+mn-ea"/>
                    <a:cs typeface="+mn-cs"/>
                    <a:sym typeface="Helvetica"/>
                  </a:defRPr>
                </a:lvl1pPr>
              </a:lstStyle>
              <a:p>
                <a:pPr/>
                <a:r>
                  <a:t>Productivity App</a:t>
                </a:r>
              </a:p>
            </p:txBody>
          </p:sp>
        </p:grpSp>
        <p:grpSp>
          <p:nvGrpSpPr>
            <p:cNvPr id="640" name="Frontend"/>
            <p:cNvGrpSpPr/>
            <p:nvPr/>
          </p:nvGrpSpPr>
          <p:grpSpPr>
            <a:xfrm>
              <a:off x="333475" y="3208833"/>
              <a:ext cx="2166010" cy="635001"/>
              <a:chOff x="0" y="0"/>
              <a:chExt cx="2166008" cy="635000"/>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39" name="Frontend"/>
              <p:cNvSpPr txBox="1"/>
              <p:nvPr/>
            </p:nvSpPr>
            <p:spPr>
              <a:xfrm>
                <a:off x="0" y="0"/>
                <a:ext cx="2166009"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Frontend</a:t>
                </a:r>
              </a:p>
            </p:txBody>
          </p:sp>
        </p:grpSp>
        <p:grpSp>
          <p:nvGrpSpPr>
            <p:cNvPr id="643" name="“Dumb”…"/>
            <p:cNvGrpSpPr/>
            <p:nvPr/>
          </p:nvGrpSpPr>
          <p:grpSpPr>
            <a:xfrm>
              <a:off x="333475" y="4092707"/>
              <a:ext cx="2166010" cy="1245697"/>
              <a:chOff x="0" y="0"/>
              <a:chExt cx="2166008" cy="1245695"/>
            </a:xfrm>
          </p:grpSpPr>
          <p:sp>
            <p:nvSpPr>
              <p:cNvPr id="641" name="Rectangle"/>
              <p:cNvSpPr/>
              <p:nvPr/>
            </p:nvSpPr>
            <p:spPr>
              <a:xfrm>
                <a:off x="0" y="0"/>
                <a:ext cx="2166009" cy="1245696"/>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t">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42" name="“Dumb”…"/>
              <p:cNvSpPr/>
              <p:nvPr/>
            </p:nvSpPr>
            <p:spPr>
              <a:xfrm>
                <a:off x="0" y="0"/>
                <a:ext cx="2166009" cy="0"/>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p>
                <a:pPr algn="l" defTabSz="1168400">
                  <a:defRPr sz="3000">
                    <a:solidFill>
                      <a:srgbClr val="FFFFFF"/>
                    </a:solidFill>
                    <a:latin typeface="+mn-lt"/>
                    <a:ea typeface="+mn-ea"/>
                    <a:cs typeface="+mn-cs"/>
                    <a:sym typeface="Helvetica"/>
                  </a:defRPr>
                </a:pPr>
                <a:r>
                  <a:t>“Dumb”</a:t>
                </a:r>
                <a:endParaRPr sz="4200">
                  <a:latin typeface="Helvetica Light"/>
                  <a:ea typeface="Helvetica Light"/>
                  <a:cs typeface="Helvetica Light"/>
                  <a:sym typeface="Helvetica Light"/>
                </a:endParaRPr>
              </a:p>
              <a:p>
                <a:pPr algn="l" defTabSz="1168400">
                  <a:defRPr sz="3000">
                    <a:solidFill>
                      <a:srgbClr val="FFFFFF"/>
                    </a:solidFill>
                    <a:latin typeface="+mn-lt"/>
                    <a:ea typeface="+mn-ea"/>
                    <a:cs typeface="+mn-cs"/>
                    <a:sym typeface="Helvetica"/>
                  </a:defRPr>
                </a:pPr>
                <a:r>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nvGrpSpPr>
            <p:cNvPr id="647" name="Mod 1"/>
            <p:cNvGrpSpPr/>
            <p:nvPr/>
          </p:nvGrpSpPr>
          <p:grpSpPr>
            <a:xfrm>
              <a:off x="4469347" y="536545"/>
              <a:ext cx="2945985" cy="2745097"/>
              <a:chOff x="0" y="0"/>
              <a:chExt cx="2945984" cy="2745096"/>
            </a:xfrm>
          </p:grpSpPr>
          <p:sp>
            <p:nvSpPr>
              <p:cNvPr id="645" name="Rectangle"/>
              <p:cNvSpPr/>
              <p:nvPr/>
            </p:nvSpPr>
            <p:spPr>
              <a:xfrm>
                <a:off x="-1" y="-1"/>
                <a:ext cx="2945986" cy="2745098"/>
              </a:xfrm>
              <a:prstGeom prst="rect">
                <a:avLst/>
              </a:prstGeom>
              <a:solidFill>
                <a:srgbClr val="516D7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t">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46" name="Mod 1"/>
              <p:cNvSpPr txBox="1"/>
              <p:nvPr/>
            </p:nvSpPr>
            <p:spPr>
              <a:xfrm>
                <a:off x="-1" y="-1"/>
                <a:ext cx="2945986"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l" defTabSz="1168400">
                  <a:defRPr sz="3200">
                    <a:solidFill>
                      <a:srgbClr val="FFFFFF"/>
                    </a:solidFill>
                    <a:latin typeface="+mn-lt"/>
                    <a:ea typeface="+mn-ea"/>
                    <a:cs typeface="+mn-cs"/>
                    <a:sym typeface="Helvetica"/>
                  </a:defRPr>
                </a:lvl1pPr>
              </a:lstStyle>
              <a:p>
                <a:pPr/>
                <a:r>
                  <a:t>Mod 1</a:t>
                </a:r>
              </a:p>
            </p:txBody>
          </p:sp>
        </p:grpSp>
        <p:grpSp>
          <p:nvGrpSpPr>
            <p:cNvPr id="650" name="REST service"/>
            <p:cNvGrpSpPr/>
            <p:nvPr/>
          </p:nvGrpSpPr>
          <p:grpSpPr>
            <a:xfrm>
              <a:off x="4859334" y="1177278"/>
              <a:ext cx="2166011" cy="784353"/>
              <a:chOff x="0" y="0"/>
              <a:chExt cx="2166010" cy="784352"/>
            </a:xfrm>
          </p:grpSpPr>
          <p:sp>
            <p:nvSpPr>
              <p:cNvPr id="648" name="Rectangle"/>
              <p:cNvSpPr/>
              <p:nvPr/>
            </p:nvSpPr>
            <p:spPr>
              <a:xfrm>
                <a:off x="0" y="0"/>
                <a:ext cx="2166011" cy="784353"/>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49" name="REST service"/>
              <p:cNvSpPr/>
              <p:nvPr/>
            </p:nvSpPr>
            <p:spPr>
              <a:xfrm>
                <a:off x="0" y="392176"/>
                <a:ext cx="216601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2600">
                    <a:solidFill>
                      <a:srgbClr val="FFFFFF"/>
                    </a:solidFill>
                    <a:latin typeface="+mn-lt"/>
                    <a:ea typeface="+mn-ea"/>
                    <a:cs typeface="+mn-cs"/>
                    <a:sym typeface="Helvetica"/>
                  </a:defRPr>
                </a:lvl1pPr>
              </a:lstStyle>
              <a:p>
                <a:pPr/>
                <a:r>
                  <a:t>REST service</a:t>
                </a:r>
              </a:p>
            </p:txBody>
          </p:sp>
        </p:grpSp>
        <p:grpSp>
          <p:nvGrpSpPr>
            <p:cNvPr id="653" name="Database"/>
            <p:cNvGrpSpPr/>
            <p:nvPr/>
          </p:nvGrpSpPr>
          <p:grpSpPr>
            <a:xfrm>
              <a:off x="4859334" y="2416905"/>
              <a:ext cx="2166011" cy="635001"/>
              <a:chOff x="0" y="0"/>
              <a:chExt cx="2166010" cy="635000"/>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52" name="Database"/>
              <p:cNvSpPr txBox="1"/>
              <p:nvPr/>
            </p:nvSpPr>
            <p:spPr>
              <a:xfrm>
                <a:off x="0" y="-1"/>
                <a:ext cx="2166011"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nvGrpSpPr>
            <p:cNvPr id="657" name="Mod 2"/>
            <p:cNvGrpSpPr/>
            <p:nvPr/>
          </p:nvGrpSpPr>
          <p:grpSpPr>
            <a:xfrm>
              <a:off x="8358032" y="537360"/>
              <a:ext cx="2945985" cy="2745097"/>
              <a:chOff x="0" y="0"/>
              <a:chExt cx="2945984" cy="2745096"/>
            </a:xfrm>
          </p:grpSpPr>
          <p:sp>
            <p:nvSpPr>
              <p:cNvPr id="655" name="Rectangle"/>
              <p:cNvSpPr/>
              <p:nvPr/>
            </p:nvSpPr>
            <p:spPr>
              <a:xfrm>
                <a:off x="-1" y="-1"/>
                <a:ext cx="2945986" cy="2745098"/>
              </a:xfrm>
              <a:prstGeom prst="rect">
                <a:avLst/>
              </a:prstGeom>
              <a:solidFill>
                <a:srgbClr val="516D7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t">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56" name="Mod 2"/>
              <p:cNvSpPr txBox="1"/>
              <p:nvPr/>
            </p:nvSpPr>
            <p:spPr>
              <a:xfrm>
                <a:off x="-1" y="-1"/>
                <a:ext cx="2945986"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l" defTabSz="1168400">
                  <a:defRPr sz="3200">
                    <a:solidFill>
                      <a:srgbClr val="FFFFFF"/>
                    </a:solidFill>
                    <a:latin typeface="+mn-lt"/>
                    <a:ea typeface="+mn-ea"/>
                    <a:cs typeface="+mn-cs"/>
                    <a:sym typeface="Helvetica"/>
                  </a:defRPr>
                </a:lvl1pPr>
              </a:lstStyle>
              <a:p>
                <a:pPr/>
                <a:r>
                  <a:t>Mod 2</a:t>
                </a:r>
              </a:p>
            </p:txBody>
          </p:sp>
        </p:grpSp>
        <p:grpSp>
          <p:nvGrpSpPr>
            <p:cNvPr id="660" name="REST service"/>
            <p:cNvGrpSpPr/>
            <p:nvPr/>
          </p:nvGrpSpPr>
          <p:grpSpPr>
            <a:xfrm>
              <a:off x="8748018" y="1178093"/>
              <a:ext cx="2166009" cy="784353"/>
              <a:chOff x="0" y="0"/>
              <a:chExt cx="2166008" cy="784352"/>
            </a:xfrm>
          </p:grpSpPr>
          <p:sp>
            <p:nvSpPr>
              <p:cNvPr id="658" name="Rectangle"/>
              <p:cNvSpPr/>
              <p:nvPr/>
            </p:nvSpPr>
            <p:spPr>
              <a:xfrm>
                <a:off x="0" y="0"/>
                <a:ext cx="2166009" cy="784353"/>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59" name="REST service"/>
              <p:cNvSpPr/>
              <p:nvPr/>
            </p:nvSpPr>
            <p:spPr>
              <a:xfrm>
                <a:off x="0" y="392176"/>
                <a:ext cx="2166009"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2600">
                    <a:solidFill>
                      <a:srgbClr val="FFFFFF"/>
                    </a:solidFill>
                    <a:latin typeface="+mn-lt"/>
                    <a:ea typeface="+mn-ea"/>
                    <a:cs typeface="+mn-cs"/>
                    <a:sym typeface="Helvetica"/>
                  </a:defRPr>
                </a:lvl1pPr>
              </a:lstStyle>
              <a:p>
                <a:pPr/>
                <a:r>
                  <a:t>REST service</a:t>
                </a:r>
              </a:p>
            </p:txBody>
          </p:sp>
        </p:grpSp>
        <p:grpSp>
          <p:nvGrpSpPr>
            <p:cNvPr id="663" name="Database"/>
            <p:cNvGrpSpPr/>
            <p:nvPr/>
          </p:nvGrpSpPr>
          <p:grpSpPr>
            <a:xfrm>
              <a:off x="8748018" y="2417720"/>
              <a:ext cx="2166009" cy="635001"/>
              <a:chOff x="0" y="0"/>
              <a:chExt cx="2166008" cy="635000"/>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62" name="Database"/>
              <p:cNvSpPr txBox="1"/>
              <p:nvPr/>
            </p:nvSpPr>
            <p:spPr>
              <a:xfrm>
                <a:off x="0" y="0"/>
                <a:ext cx="2166009"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nvGrpSpPr>
            <p:cNvPr id="667" name="Mod 3"/>
            <p:cNvGrpSpPr/>
            <p:nvPr/>
          </p:nvGrpSpPr>
          <p:grpSpPr>
            <a:xfrm>
              <a:off x="12246715" y="538525"/>
              <a:ext cx="2945985" cy="2745097"/>
              <a:chOff x="0" y="0"/>
              <a:chExt cx="2945984" cy="2745096"/>
            </a:xfrm>
          </p:grpSpPr>
          <p:sp>
            <p:nvSpPr>
              <p:cNvPr id="665" name="Rectangle"/>
              <p:cNvSpPr/>
              <p:nvPr/>
            </p:nvSpPr>
            <p:spPr>
              <a:xfrm>
                <a:off x="-1" y="-1"/>
                <a:ext cx="2945986" cy="2745098"/>
              </a:xfrm>
              <a:prstGeom prst="rect">
                <a:avLst/>
              </a:prstGeom>
              <a:solidFill>
                <a:srgbClr val="516D7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t">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66" name="Mod 3"/>
              <p:cNvSpPr txBox="1"/>
              <p:nvPr/>
            </p:nvSpPr>
            <p:spPr>
              <a:xfrm>
                <a:off x="-1" y="-1"/>
                <a:ext cx="2945986"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l" defTabSz="1168400">
                  <a:defRPr sz="3200">
                    <a:solidFill>
                      <a:srgbClr val="FFFFFF"/>
                    </a:solidFill>
                    <a:latin typeface="+mn-lt"/>
                    <a:ea typeface="+mn-ea"/>
                    <a:cs typeface="+mn-cs"/>
                    <a:sym typeface="Helvetica"/>
                  </a:defRPr>
                </a:lvl1pPr>
              </a:lstStyle>
              <a:p>
                <a:pPr/>
                <a:r>
                  <a:t>Mod 3</a:t>
                </a:r>
              </a:p>
            </p:txBody>
          </p:sp>
        </p:grpSp>
        <p:grpSp>
          <p:nvGrpSpPr>
            <p:cNvPr id="670" name="REST service"/>
            <p:cNvGrpSpPr/>
            <p:nvPr/>
          </p:nvGrpSpPr>
          <p:grpSpPr>
            <a:xfrm>
              <a:off x="12636703" y="1179257"/>
              <a:ext cx="2166009" cy="784353"/>
              <a:chOff x="0" y="0"/>
              <a:chExt cx="2166008" cy="784352"/>
            </a:xfrm>
          </p:grpSpPr>
          <p:sp>
            <p:nvSpPr>
              <p:cNvPr id="668" name="Rectangle"/>
              <p:cNvSpPr/>
              <p:nvPr/>
            </p:nvSpPr>
            <p:spPr>
              <a:xfrm>
                <a:off x="0" y="0"/>
                <a:ext cx="2166009" cy="784353"/>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69" name="REST service"/>
              <p:cNvSpPr/>
              <p:nvPr/>
            </p:nvSpPr>
            <p:spPr>
              <a:xfrm>
                <a:off x="0" y="392176"/>
                <a:ext cx="2166009"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2600">
                    <a:solidFill>
                      <a:srgbClr val="FFFFFF"/>
                    </a:solidFill>
                    <a:latin typeface="+mn-lt"/>
                    <a:ea typeface="+mn-ea"/>
                    <a:cs typeface="+mn-cs"/>
                    <a:sym typeface="Helvetica"/>
                  </a:defRPr>
                </a:lvl1pPr>
              </a:lstStyle>
              <a:p>
                <a:pPr/>
                <a:r>
                  <a:t>REST service</a:t>
                </a:r>
              </a:p>
            </p:txBody>
          </p:sp>
        </p:grpSp>
        <p:grpSp>
          <p:nvGrpSpPr>
            <p:cNvPr id="673" name="Database"/>
            <p:cNvGrpSpPr/>
            <p:nvPr/>
          </p:nvGrpSpPr>
          <p:grpSpPr>
            <a:xfrm>
              <a:off x="12636703" y="2418884"/>
              <a:ext cx="2166009" cy="635001"/>
              <a:chOff x="0" y="0"/>
              <a:chExt cx="2166008" cy="635000"/>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72" name="Database"/>
              <p:cNvSpPr txBox="1"/>
              <p:nvPr/>
            </p:nvSpPr>
            <p:spPr>
              <a:xfrm>
                <a:off x="0" y="-1"/>
                <a:ext cx="2166009"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nvGrpSpPr>
            <p:cNvPr id="677" name="Mod 4"/>
            <p:cNvGrpSpPr/>
            <p:nvPr/>
          </p:nvGrpSpPr>
          <p:grpSpPr>
            <a:xfrm>
              <a:off x="4469347" y="4074823"/>
              <a:ext cx="2945985" cy="2745097"/>
              <a:chOff x="0" y="0"/>
              <a:chExt cx="2945984" cy="2745096"/>
            </a:xfrm>
          </p:grpSpPr>
          <p:sp>
            <p:nvSpPr>
              <p:cNvPr id="675" name="Rectangle"/>
              <p:cNvSpPr/>
              <p:nvPr/>
            </p:nvSpPr>
            <p:spPr>
              <a:xfrm>
                <a:off x="-1" y="-1"/>
                <a:ext cx="2945986" cy="2745098"/>
              </a:xfrm>
              <a:prstGeom prst="rect">
                <a:avLst/>
              </a:prstGeom>
              <a:solidFill>
                <a:srgbClr val="516D7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t">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76" name="Mod 4"/>
              <p:cNvSpPr txBox="1"/>
              <p:nvPr/>
            </p:nvSpPr>
            <p:spPr>
              <a:xfrm>
                <a:off x="-1" y="-1"/>
                <a:ext cx="2945986"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l" defTabSz="1168400">
                  <a:defRPr sz="3200">
                    <a:solidFill>
                      <a:srgbClr val="FFFFFF"/>
                    </a:solidFill>
                    <a:latin typeface="+mn-lt"/>
                    <a:ea typeface="+mn-ea"/>
                    <a:cs typeface="+mn-cs"/>
                    <a:sym typeface="Helvetica"/>
                  </a:defRPr>
                </a:lvl1pPr>
              </a:lstStyle>
              <a:p>
                <a:pPr/>
                <a:r>
                  <a:t>Mod 4</a:t>
                </a:r>
              </a:p>
            </p:txBody>
          </p:sp>
        </p:grpSp>
        <p:grpSp>
          <p:nvGrpSpPr>
            <p:cNvPr id="680" name="REST service"/>
            <p:cNvGrpSpPr/>
            <p:nvPr/>
          </p:nvGrpSpPr>
          <p:grpSpPr>
            <a:xfrm>
              <a:off x="4859334" y="4715556"/>
              <a:ext cx="2166011" cy="784353"/>
              <a:chOff x="0" y="0"/>
              <a:chExt cx="2166010" cy="784352"/>
            </a:xfrm>
          </p:grpSpPr>
          <p:sp>
            <p:nvSpPr>
              <p:cNvPr id="678" name="Rectangle"/>
              <p:cNvSpPr/>
              <p:nvPr/>
            </p:nvSpPr>
            <p:spPr>
              <a:xfrm>
                <a:off x="0" y="0"/>
                <a:ext cx="2166011" cy="784353"/>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3800">
                    <a:solidFill>
                      <a:srgbClr val="FFFFFF"/>
                    </a:solidFill>
                    <a:latin typeface="Helvetica Light"/>
                    <a:ea typeface="Helvetica Light"/>
                    <a:cs typeface="Helvetica Light"/>
                    <a:sym typeface="Helvetica Light"/>
                  </a:defRPr>
                </a:pPr>
              </a:p>
            </p:txBody>
          </p:sp>
          <p:sp>
            <p:nvSpPr>
              <p:cNvPr id="679" name="REST service"/>
              <p:cNvSpPr/>
              <p:nvPr/>
            </p:nvSpPr>
            <p:spPr>
              <a:xfrm>
                <a:off x="0" y="392176"/>
                <a:ext cx="2166011"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2600">
                    <a:solidFill>
                      <a:srgbClr val="FFFFFF"/>
                    </a:solidFill>
                    <a:latin typeface="+mn-lt"/>
                    <a:ea typeface="+mn-ea"/>
                    <a:cs typeface="+mn-cs"/>
                    <a:sym typeface="Helvetica"/>
                  </a:defRPr>
                </a:lvl1pPr>
              </a:lstStyle>
              <a:p>
                <a:pPr/>
                <a:r>
                  <a:t>REST service</a:t>
                </a:r>
              </a:p>
            </p:txBody>
          </p:sp>
        </p:grpSp>
        <p:grpSp>
          <p:nvGrpSpPr>
            <p:cNvPr id="683" name="Database"/>
            <p:cNvGrpSpPr/>
            <p:nvPr/>
          </p:nvGrpSpPr>
          <p:grpSpPr>
            <a:xfrm>
              <a:off x="4859334" y="5955183"/>
              <a:ext cx="2166011" cy="635001"/>
              <a:chOff x="0" y="0"/>
              <a:chExt cx="2166010" cy="635000"/>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82" name="Database"/>
              <p:cNvSpPr txBox="1"/>
              <p:nvPr/>
            </p:nvSpPr>
            <p:spPr>
              <a:xfrm>
                <a:off x="0" y="-1"/>
                <a:ext cx="2166011"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nvGrpSpPr>
            <p:cNvPr id="687" name="Mod 5"/>
            <p:cNvGrpSpPr/>
            <p:nvPr/>
          </p:nvGrpSpPr>
          <p:grpSpPr>
            <a:xfrm>
              <a:off x="8358032" y="4074823"/>
              <a:ext cx="2945985" cy="2745097"/>
              <a:chOff x="0" y="0"/>
              <a:chExt cx="2945984" cy="2745096"/>
            </a:xfrm>
          </p:grpSpPr>
          <p:sp>
            <p:nvSpPr>
              <p:cNvPr id="685" name="Rectangle"/>
              <p:cNvSpPr/>
              <p:nvPr/>
            </p:nvSpPr>
            <p:spPr>
              <a:xfrm>
                <a:off x="-1" y="-1"/>
                <a:ext cx="2945986" cy="2745098"/>
              </a:xfrm>
              <a:prstGeom prst="rect">
                <a:avLst/>
              </a:prstGeom>
              <a:solidFill>
                <a:srgbClr val="516D7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t">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86" name="Mod 5"/>
              <p:cNvSpPr txBox="1"/>
              <p:nvPr/>
            </p:nvSpPr>
            <p:spPr>
              <a:xfrm>
                <a:off x="-1" y="-1"/>
                <a:ext cx="2945986"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l" defTabSz="1168400">
                  <a:defRPr sz="3200">
                    <a:solidFill>
                      <a:srgbClr val="FFFFFF"/>
                    </a:solidFill>
                    <a:latin typeface="+mn-lt"/>
                    <a:ea typeface="+mn-ea"/>
                    <a:cs typeface="+mn-cs"/>
                    <a:sym typeface="Helvetica"/>
                  </a:defRPr>
                </a:lvl1pPr>
              </a:lstStyle>
              <a:p>
                <a:pPr/>
                <a:r>
                  <a:t>Mod 5</a:t>
                </a:r>
              </a:p>
            </p:txBody>
          </p:sp>
        </p:grpSp>
        <p:grpSp>
          <p:nvGrpSpPr>
            <p:cNvPr id="690" name="REST service"/>
            <p:cNvGrpSpPr/>
            <p:nvPr/>
          </p:nvGrpSpPr>
          <p:grpSpPr>
            <a:xfrm>
              <a:off x="8748018" y="4715556"/>
              <a:ext cx="2166009" cy="784353"/>
              <a:chOff x="0" y="0"/>
              <a:chExt cx="2166008" cy="784352"/>
            </a:xfrm>
          </p:grpSpPr>
          <p:sp>
            <p:nvSpPr>
              <p:cNvPr id="688" name="Rectangle"/>
              <p:cNvSpPr/>
              <p:nvPr/>
            </p:nvSpPr>
            <p:spPr>
              <a:xfrm>
                <a:off x="0" y="0"/>
                <a:ext cx="2166009" cy="784353"/>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89" name="REST service"/>
              <p:cNvSpPr/>
              <p:nvPr/>
            </p:nvSpPr>
            <p:spPr>
              <a:xfrm>
                <a:off x="0" y="392176"/>
                <a:ext cx="2166009"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2500">
                    <a:solidFill>
                      <a:srgbClr val="FFFFFF"/>
                    </a:solidFill>
                    <a:latin typeface="+mn-lt"/>
                    <a:ea typeface="+mn-ea"/>
                    <a:cs typeface="+mn-cs"/>
                    <a:sym typeface="Helvetica"/>
                  </a:defRPr>
                </a:lvl1pPr>
              </a:lstStyle>
              <a:p>
                <a:pPr/>
                <a:r>
                  <a:t>REST service</a:t>
                </a:r>
              </a:p>
            </p:txBody>
          </p:sp>
        </p:grpSp>
        <p:grpSp>
          <p:nvGrpSpPr>
            <p:cNvPr id="693" name="Database"/>
            <p:cNvGrpSpPr/>
            <p:nvPr/>
          </p:nvGrpSpPr>
          <p:grpSpPr>
            <a:xfrm>
              <a:off x="8748018" y="5955183"/>
              <a:ext cx="2166009" cy="635001"/>
              <a:chOff x="0" y="0"/>
              <a:chExt cx="2166008" cy="635000"/>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92" name="Database"/>
              <p:cNvSpPr txBox="1"/>
              <p:nvPr/>
            </p:nvSpPr>
            <p:spPr>
              <a:xfrm>
                <a:off x="0" y="-1"/>
                <a:ext cx="2166009"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nvGrpSpPr>
            <p:cNvPr id="697" name="Mod 6"/>
            <p:cNvGrpSpPr/>
            <p:nvPr/>
          </p:nvGrpSpPr>
          <p:grpSpPr>
            <a:xfrm>
              <a:off x="12246715" y="4074823"/>
              <a:ext cx="2945985" cy="2745097"/>
              <a:chOff x="0" y="0"/>
              <a:chExt cx="2945984" cy="2745096"/>
            </a:xfrm>
          </p:grpSpPr>
          <p:sp>
            <p:nvSpPr>
              <p:cNvPr id="695" name="Rectangle"/>
              <p:cNvSpPr/>
              <p:nvPr/>
            </p:nvSpPr>
            <p:spPr>
              <a:xfrm>
                <a:off x="-1" y="-1"/>
                <a:ext cx="2945986" cy="2745098"/>
              </a:xfrm>
              <a:prstGeom prst="rect">
                <a:avLst/>
              </a:prstGeom>
              <a:solidFill>
                <a:srgbClr val="516D7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t">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96" name="Mod 6"/>
              <p:cNvSpPr txBox="1"/>
              <p:nvPr/>
            </p:nvSpPr>
            <p:spPr>
              <a:xfrm>
                <a:off x="-1" y="-1"/>
                <a:ext cx="2945986"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spAutoFit/>
              </a:bodyPr>
              <a:lstStyle>
                <a:lvl1pPr algn="l" defTabSz="1168400">
                  <a:defRPr sz="3200">
                    <a:solidFill>
                      <a:srgbClr val="FFFFFF"/>
                    </a:solidFill>
                    <a:latin typeface="+mn-lt"/>
                    <a:ea typeface="+mn-ea"/>
                    <a:cs typeface="+mn-cs"/>
                    <a:sym typeface="Helvetica"/>
                  </a:defRPr>
                </a:lvl1pPr>
              </a:lstStyle>
              <a:p>
                <a:pPr/>
                <a:r>
                  <a:t>Mod 6</a:t>
                </a:r>
              </a:p>
            </p:txBody>
          </p:sp>
        </p:grpSp>
        <p:grpSp>
          <p:nvGrpSpPr>
            <p:cNvPr id="700" name="REST service"/>
            <p:cNvGrpSpPr/>
            <p:nvPr/>
          </p:nvGrpSpPr>
          <p:grpSpPr>
            <a:xfrm>
              <a:off x="12636703" y="4715556"/>
              <a:ext cx="2166009" cy="784353"/>
              <a:chOff x="0" y="0"/>
              <a:chExt cx="2166008" cy="784352"/>
            </a:xfrm>
          </p:grpSpPr>
          <p:sp>
            <p:nvSpPr>
              <p:cNvPr id="698" name="Rectangle"/>
              <p:cNvSpPr/>
              <p:nvPr/>
            </p:nvSpPr>
            <p:spPr>
              <a:xfrm>
                <a:off x="0" y="0"/>
                <a:ext cx="2166009" cy="784353"/>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699" name="REST service"/>
              <p:cNvSpPr/>
              <p:nvPr/>
            </p:nvSpPr>
            <p:spPr>
              <a:xfrm>
                <a:off x="0" y="392176"/>
                <a:ext cx="2166009" cy="1"/>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2600">
                    <a:solidFill>
                      <a:srgbClr val="FFFFFF"/>
                    </a:solidFill>
                    <a:latin typeface="+mn-lt"/>
                    <a:ea typeface="+mn-ea"/>
                    <a:cs typeface="+mn-cs"/>
                    <a:sym typeface="Helvetica"/>
                  </a:defRPr>
                </a:lvl1pPr>
              </a:lstStyle>
              <a:p>
                <a:pPr/>
                <a:r>
                  <a:t>REST service</a:t>
                </a:r>
              </a:p>
            </p:txBody>
          </p:sp>
        </p:grpSp>
        <p:grpSp>
          <p:nvGrpSpPr>
            <p:cNvPr id="703" name="Database"/>
            <p:cNvGrpSpPr/>
            <p:nvPr/>
          </p:nvGrpSpPr>
          <p:grpSpPr>
            <a:xfrm>
              <a:off x="12636703" y="5955183"/>
              <a:ext cx="2166009" cy="635001"/>
              <a:chOff x="0" y="0"/>
              <a:chExt cx="2166008" cy="635000"/>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sx="100000" sy="100000" kx="0" ky="0" algn="b" rotWithShape="0" blurRad="50800" dist="25400" dir="5400000">
                  <a:srgbClr val="000000">
                    <a:alpha val="50000"/>
                  </a:srgbClr>
                </a:outerShdw>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702" name="Database"/>
              <p:cNvSpPr txBox="1"/>
              <p:nvPr/>
            </p:nvSpPr>
            <p:spPr>
              <a:xfrm>
                <a:off x="0" y="-1"/>
                <a:ext cx="2166009"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12" name="REST"/>
            <p:cNvSpPr txBox="1"/>
            <p:nvPr/>
          </p:nvSpPr>
          <p:spPr>
            <a:xfrm>
              <a:off x="2889474" y="3172675"/>
              <a:ext cx="1540929"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i="1" sz="3200">
                  <a:solidFill>
                    <a:srgbClr val="000000"/>
                  </a:solidFill>
                  <a:latin typeface="+mn-lt"/>
                  <a:ea typeface="+mn-ea"/>
                  <a:cs typeface="+mn-cs"/>
                  <a:sym typeface="Helvetica"/>
                </a:defRPr>
              </a:lvl1pPr>
            </a:lstStyle>
            <a:p>
              <a:pPr/>
              <a:r>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nvGrpSpPr>
            <p:cNvPr id="717" name="Todos"/>
            <p:cNvGrpSpPr/>
            <p:nvPr/>
          </p:nvGrpSpPr>
          <p:grpSpPr>
            <a:xfrm>
              <a:off x="4458883" y="500618"/>
              <a:ext cx="1666491" cy="635001"/>
              <a:chOff x="0" y="0"/>
              <a:chExt cx="1666489" cy="635000"/>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91439" tIns="91439" rIns="91439" bIns="91439" numCol="1" anchor="ctr">
                <a:noAutofit/>
              </a:bodyPr>
              <a:lstStyle/>
              <a:p>
                <a:pPr algn="l" defTabSz="1168400">
                  <a:defRPr sz="3200">
                    <a:solidFill>
                      <a:srgbClr val="FFFFFF"/>
                    </a:solidFill>
                    <a:latin typeface="+mn-lt"/>
                    <a:ea typeface="+mn-ea"/>
                    <a:cs typeface="+mn-cs"/>
                    <a:sym typeface="Helvetica"/>
                  </a:defRPr>
                </a:pPr>
              </a:p>
            </p:txBody>
          </p:sp>
          <p:sp>
            <p:nvSpPr>
              <p:cNvPr id="716" name="Todos"/>
              <p:cNvSpPr txBox="1"/>
              <p:nvPr/>
            </p:nvSpPr>
            <p:spPr>
              <a:xfrm>
                <a:off x="0" y="0"/>
                <a:ext cx="1666490"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Todos</a:t>
                </a:r>
              </a:p>
            </p:txBody>
          </p:sp>
        </p:grpSp>
        <p:sp>
          <p:nvSpPr>
            <p:cNvPr id="718" name="NodeJS, MongoDB"/>
            <p:cNvSpPr txBox="1"/>
            <p:nvPr/>
          </p:nvSpPr>
          <p:spPr>
            <a:xfrm>
              <a:off x="3830839" y="32264"/>
              <a:ext cx="4285131"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000000"/>
                  </a:solidFill>
                  <a:latin typeface="+mn-lt"/>
                  <a:ea typeface="+mn-ea"/>
                  <a:cs typeface="+mn-cs"/>
                  <a:sym typeface="Helvetica"/>
                </a:defRPr>
              </a:lvl1pPr>
            </a:lstStyle>
            <a:p>
              <a:pPr/>
              <a:r>
                <a:t>NodeJS, MongoDB</a:t>
              </a:r>
            </a:p>
          </p:txBody>
        </p:sp>
        <p:grpSp>
          <p:nvGrpSpPr>
            <p:cNvPr id="721" name="Mailer"/>
            <p:cNvGrpSpPr/>
            <p:nvPr/>
          </p:nvGrpSpPr>
          <p:grpSpPr>
            <a:xfrm>
              <a:off x="12263839" y="500618"/>
              <a:ext cx="1696899" cy="635001"/>
              <a:chOff x="0" y="0"/>
              <a:chExt cx="1696897" cy="635000"/>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91439" tIns="91439" rIns="91439" bIns="91439" numCol="1" anchor="ctr">
                <a:noAutofit/>
              </a:bodyPr>
              <a:lstStyle/>
              <a:p>
                <a:pPr algn="l" defTabSz="1168400">
                  <a:defRPr sz="4800">
                    <a:solidFill>
                      <a:srgbClr val="FFFFFF"/>
                    </a:solidFill>
                    <a:latin typeface="Helvetica Light"/>
                    <a:ea typeface="Helvetica Light"/>
                    <a:cs typeface="Helvetica Light"/>
                    <a:sym typeface="Helvetica Light"/>
                  </a:defRPr>
                </a:pPr>
              </a:p>
            </p:txBody>
          </p:sp>
          <p:sp>
            <p:nvSpPr>
              <p:cNvPr id="720" name="Mailer"/>
              <p:cNvSpPr txBox="1"/>
              <p:nvPr/>
            </p:nvSpPr>
            <p:spPr>
              <a:xfrm>
                <a:off x="0" y="0"/>
                <a:ext cx="1696898"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Mailer</a:t>
                </a:r>
              </a:p>
            </p:txBody>
          </p:sp>
        </p:grpSp>
        <p:sp>
          <p:nvSpPr>
            <p:cNvPr id="722" name="Java, MySQL"/>
            <p:cNvSpPr txBox="1"/>
            <p:nvPr/>
          </p:nvSpPr>
          <p:spPr>
            <a:xfrm>
              <a:off x="12235095" y="0"/>
              <a:ext cx="3233229"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000000"/>
                  </a:solidFill>
                  <a:latin typeface="+mn-lt"/>
                  <a:ea typeface="+mn-ea"/>
                  <a:cs typeface="+mn-cs"/>
                  <a:sym typeface="Helvetica"/>
                </a:defRPr>
              </a:lvl1pPr>
            </a:lstStyle>
            <a:p>
              <a:pPr/>
              <a:r>
                <a:t>Java, MySQL</a:t>
              </a:r>
            </a:p>
          </p:txBody>
        </p:sp>
        <p:grpSp>
          <p:nvGrpSpPr>
            <p:cNvPr id="725" name="Logins"/>
            <p:cNvGrpSpPr/>
            <p:nvPr/>
          </p:nvGrpSpPr>
          <p:grpSpPr>
            <a:xfrm>
              <a:off x="8360195" y="500618"/>
              <a:ext cx="2543189" cy="635001"/>
              <a:chOff x="0" y="0"/>
              <a:chExt cx="2543187" cy="635000"/>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91439" tIns="91439" rIns="91439" bIns="91439" numCol="1" anchor="ctr">
                <a:noAutofit/>
              </a:bodyPr>
              <a:lstStyle/>
              <a:p>
                <a:pPr algn="l" defTabSz="1168400">
                  <a:defRPr sz="4800">
                    <a:solidFill>
                      <a:srgbClr val="FFFFFF"/>
                    </a:solidFill>
                    <a:latin typeface="Helvetica Light"/>
                    <a:ea typeface="Helvetica Light"/>
                    <a:cs typeface="Helvetica Light"/>
                    <a:sym typeface="Helvetica Light"/>
                  </a:defRPr>
                </a:pPr>
              </a:p>
            </p:txBody>
          </p:sp>
          <p:sp>
            <p:nvSpPr>
              <p:cNvPr id="724" name="Logins"/>
              <p:cNvSpPr txBox="1"/>
              <p:nvPr/>
            </p:nvSpPr>
            <p:spPr>
              <a:xfrm>
                <a:off x="0" y="0"/>
                <a:ext cx="2543188"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Logins</a:t>
                </a:r>
              </a:p>
            </p:txBody>
          </p:sp>
        </p:grpSp>
        <p:sp>
          <p:nvSpPr>
            <p:cNvPr id="726" name="Google Service"/>
            <p:cNvSpPr txBox="1"/>
            <p:nvPr/>
          </p:nvSpPr>
          <p:spPr>
            <a:xfrm>
              <a:off x="8110327" y="0"/>
              <a:ext cx="3720985"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000000"/>
                  </a:solidFill>
                  <a:latin typeface="+mn-lt"/>
                  <a:ea typeface="+mn-ea"/>
                  <a:cs typeface="+mn-cs"/>
                  <a:sym typeface="Helvetica"/>
                </a:defRPr>
              </a:lvl1pPr>
            </a:lstStyle>
            <a:p>
              <a:pPr/>
              <a:r>
                <a:t>Google Service</a:t>
              </a:r>
            </a:p>
          </p:txBody>
        </p:sp>
        <p:grpSp>
          <p:nvGrpSpPr>
            <p:cNvPr id="729" name="Search Engine"/>
            <p:cNvGrpSpPr/>
            <p:nvPr/>
          </p:nvGrpSpPr>
          <p:grpSpPr>
            <a:xfrm>
              <a:off x="4461760" y="3993560"/>
              <a:ext cx="2920930" cy="635001"/>
              <a:chOff x="0" y="0"/>
              <a:chExt cx="2920928" cy="635000"/>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91439" tIns="91439" rIns="91439" bIns="91439" numCol="1" anchor="ctr">
                <a:noAutofit/>
              </a:bodyPr>
              <a:lstStyle/>
              <a:p>
                <a:pPr algn="l" defTabSz="1168400">
                  <a:defRPr sz="4400">
                    <a:solidFill>
                      <a:srgbClr val="FFFFFF"/>
                    </a:solidFill>
                    <a:latin typeface="Helvetica Light"/>
                    <a:ea typeface="Helvetica Light"/>
                    <a:cs typeface="Helvetica Light"/>
                    <a:sym typeface="Helvetica Light"/>
                  </a:defRPr>
                </a:pPr>
              </a:p>
            </p:txBody>
          </p:sp>
          <p:sp>
            <p:nvSpPr>
              <p:cNvPr id="728" name="Search Engine"/>
              <p:cNvSpPr txBox="1"/>
              <p:nvPr/>
            </p:nvSpPr>
            <p:spPr>
              <a:xfrm>
                <a:off x="0" y="0"/>
                <a:ext cx="2920929"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Search Engine</a:t>
                </a:r>
              </a:p>
            </p:txBody>
          </p:sp>
        </p:grpSp>
        <p:sp>
          <p:nvSpPr>
            <p:cNvPr id="730" name="Java, Neo4J"/>
            <p:cNvSpPr txBox="1"/>
            <p:nvPr/>
          </p:nvSpPr>
          <p:spPr>
            <a:xfrm>
              <a:off x="4425856" y="6758882"/>
              <a:ext cx="3032966"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000000"/>
                  </a:solidFill>
                  <a:latin typeface="+mn-lt"/>
                  <a:ea typeface="+mn-ea"/>
                  <a:cs typeface="+mn-cs"/>
                  <a:sym typeface="Helvetica"/>
                </a:defRPr>
              </a:lvl1pPr>
            </a:lstStyle>
            <a:p>
              <a:pPr/>
              <a:r>
                <a:t>Java, Neo4J</a:t>
              </a:r>
            </a:p>
          </p:txBody>
        </p:sp>
        <p:grpSp>
          <p:nvGrpSpPr>
            <p:cNvPr id="733" name="Analytics"/>
            <p:cNvGrpSpPr/>
            <p:nvPr/>
          </p:nvGrpSpPr>
          <p:grpSpPr>
            <a:xfrm>
              <a:off x="8391961" y="4009092"/>
              <a:ext cx="2448593" cy="635001"/>
              <a:chOff x="0" y="0"/>
              <a:chExt cx="2448592" cy="635000"/>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91439" tIns="91439" rIns="91439" bIns="91439" numCol="1" anchor="ctr">
                <a:noAutofit/>
              </a:bodyPr>
              <a:lstStyle/>
              <a:p>
                <a:pPr algn="l" defTabSz="1168400">
                  <a:defRPr sz="4800">
                    <a:solidFill>
                      <a:srgbClr val="FFFFFF"/>
                    </a:solidFill>
                    <a:latin typeface="Helvetica Light"/>
                    <a:ea typeface="Helvetica Light"/>
                    <a:cs typeface="Helvetica Light"/>
                    <a:sym typeface="Helvetica Light"/>
                  </a:defRPr>
                </a:pPr>
              </a:p>
            </p:txBody>
          </p:sp>
          <p:sp>
            <p:nvSpPr>
              <p:cNvPr id="732" name="Analytics"/>
              <p:cNvSpPr txBox="1"/>
              <p:nvPr/>
            </p:nvSpPr>
            <p:spPr>
              <a:xfrm>
                <a:off x="0" y="0"/>
                <a:ext cx="2448593"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Analytics</a:t>
                </a:r>
              </a:p>
            </p:txBody>
          </p:sp>
        </p:grpSp>
        <p:sp>
          <p:nvSpPr>
            <p:cNvPr id="734" name="C#, SQLServer"/>
            <p:cNvSpPr txBox="1"/>
            <p:nvPr/>
          </p:nvSpPr>
          <p:spPr>
            <a:xfrm>
              <a:off x="8028081" y="6758882"/>
              <a:ext cx="3605885"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000000"/>
                  </a:solidFill>
                  <a:latin typeface="+mn-lt"/>
                  <a:ea typeface="+mn-ea"/>
                  <a:cs typeface="+mn-cs"/>
                  <a:sym typeface="Helvetica"/>
                </a:defRPr>
              </a:lvl1pPr>
            </a:lstStyle>
            <a:p>
              <a:pPr/>
              <a:r>
                <a:t>C#, SQLServer</a:t>
              </a:r>
            </a:p>
          </p:txBody>
        </p:sp>
        <p:grpSp>
          <p:nvGrpSpPr>
            <p:cNvPr id="737" name="Social Crawler"/>
            <p:cNvGrpSpPr/>
            <p:nvPr/>
          </p:nvGrpSpPr>
          <p:grpSpPr>
            <a:xfrm>
              <a:off x="12287351" y="4033393"/>
              <a:ext cx="2893723" cy="635001"/>
              <a:chOff x="0" y="0"/>
              <a:chExt cx="2893721" cy="635000"/>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91439" tIns="91439" rIns="91439" bIns="91439" numCol="1" anchor="ctr">
                <a:noAutofit/>
              </a:bodyPr>
              <a:lstStyle/>
              <a:p>
                <a:pPr algn="l" defTabSz="1168400">
                  <a:defRPr sz="4800">
                    <a:solidFill>
                      <a:srgbClr val="FFFFFF"/>
                    </a:solidFill>
                    <a:latin typeface="Helvetica Light"/>
                    <a:ea typeface="Helvetica Light"/>
                    <a:cs typeface="Helvetica Light"/>
                    <a:sym typeface="Helvetica Light"/>
                  </a:defRPr>
                </a:pPr>
              </a:p>
            </p:txBody>
          </p:sp>
          <p:sp>
            <p:nvSpPr>
              <p:cNvPr id="736" name="Social Crawler"/>
              <p:cNvSpPr txBox="1"/>
              <p:nvPr/>
            </p:nvSpPr>
            <p:spPr>
              <a:xfrm>
                <a:off x="0" y="0"/>
                <a:ext cx="2893722"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FFFFFF"/>
                    </a:solidFill>
                    <a:latin typeface="+mn-lt"/>
                    <a:ea typeface="+mn-ea"/>
                    <a:cs typeface="+mn-cs"/>
                    <a:sym typeface="Helvetica"/>
                  </a:defRPr>
                </a:lvl1pPr>
              </a:lstStyle>
              <a:p>
                <a:pPr/>
                <a:r>
                  <a:t>Social Crawler</a:t>
                </a:r>
              </a:p>
            </p:txBody>
          </p:sp>
        </p:grpSp>
        <p:sp>
          <p:nvSpPr>
            <p:cNvPr id="738" name="Python, MongoDB"/>
            <p:cNvSpPr txBox="1"/>
            <p:nvPr/>
          </p:nvSpPr>
          <p:spPr>
            <a:xfrm>
              <a:off x="11747116" y="6758882"/>
              <a:ext cx="4027575" cy="6350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ctr">
              <a:spAutoFit/>
            </a:bodyPr>
            <a:lstStyle>
              <a:lvl1pPr algn="l" defTabSz="1168400">
                <a:defRPr sz="3200">
                  <a:solidFill>
                    <a:srgbClr val="000000"/>
                  </a:solidFill>
                  <a:latin typeface="+mn-lt"/>
                  <a:ea typeface="+mn-ea"/>
                  <a:cs typeface="+mn-cs"/>
                  <a:sym typeface="Helvetica"/>
                </a:defRPr>
              </a:lvl1pPr>
            </a:lstStyle>
            <a:p>
              <a:pPr/>
              <a:r>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grpSp>
        <p:nvGrpSpPr>
          <p:cNvPr id="744" name="Rectangle 57"/>
          <p:cNvGrpSpPr/>
          <p:nvPr/>
        </p:nvGrpSpPr>
        <p:grpSpPr>
          <a:xfrm>
            <a:off x="590614" y="3563534"/>
            <a:ext cx="5486399" cy="2090223"/>
            <a:chOff x="0" y="0"/>
            <a:chExt cx="5486398" cy="2090222"/>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l" defTabSz="1828800">
                <a:defRPr sz="3600">
                  <a:solidFill>
                    <a:srgbClr val="000000"/>
                  </a:solidFill>
                  <a:latin typeface="Ink Free"/>
                  <a:ea typeface="Ink Free"/>
                  <a:cs typeface="Ink Free"/>
                  <a:sym typeface="Ink Free"/>
                </a:defRPr>
              </a:pPr>
            </a:p>
          </p:txBody>
        </p:sp>
        <p:sp>
          <p:nvSpPr>
            <p:cNvPr id="743" name="Different languages, different operating systems"/>
            <p:cNvSpPr/>
            <p:nvPr/>
          </p:nvSpPr>
          <p:spPr>
            <a:xfrm>
              <a:off x="104139" y="12700"/>
              <a:ext cx="5278120" cy="0"/>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t">
              <a:spAutoFit/>
            </a:bodyPr>
            <a:lstStyle>
              <a:lvl1pPr algn="l" defTabSz="1828800">
                <a:defRPr sz="3600">
                  <a:solidFill>
                    <a:srgbClr val="000000"/>
                  </a:solidFill>
                  <a:latin typeface="Ink Free"/>
                  <a:ea typeface="Ink Free"/>
                  <a:cs typeface="Ink Free"/>
                  <a:sym typeface="Ink Free"/>
                </a:defRPr>
              </a:lvl1pPr>
            </a:lstStyle>
            <a:p>
              <a:pPr/>
              <a:r>
                <a:t>Different languages, different operating systems</a:t>
              </a:r>
              <a:endParaRPr>
                <a:solidFill>
                  <a:srgbClr val="FFFFFF"/>
                </a:solidFill>
              </a:endParaRPr>
            </a:p>
          </p:txBody>
        </p:sp>
      </p:grpSp>
      <p:sp>
        <p:nvSpPr>
          <p:cNvPr id="745" name="Rectangle: Rounded Corners 58"/>
          <p:cNvSpPr/>
          <p:nvPr/>
        </p:nvSpPr>
        <p:spPr>
          <a:xfrm>
            <a:off x="8364457" y="4124368"/>
            <a:ext cx="11485055" cy="891711"/>
          </a:xfrm>
          <a:prstGeom prst="roundRect">
            <a:avLst>
              <a:gd name="adj" fmla="val 16667"/>
            </a:avLst>
          </a:prstGeom>
          <a:ln w="76200">
            <a:solidFill>
              <a:srgbClr val="F4B183"/>
            </a:solidFill>
            <a:miter/>
          </a:ln>
        </p:spPr>
        <p:txBody>
          <a:bodyPr tIns="91439" bIns="91439" anchor="ctr"/>
          <a:lstStyle/>
          <a:p>
            <a:pPr algn="l" defTabSz="1828800">
              <a:defRPr sz="3600">
                <a:solidFill>
                  <a:srgbClr val="000000"/>
                </a:solidFill>
                <a:latin typeface="Calibri"/>
                <a:ea typeface="Calibri"/>
                <a:cs typeface="Calibri"/>
                <a:sym typeface="Calibri"/>
              </a:defRPr>
            </a:pPr>
          </a:p>
        </p:txBody>
      </p:sp>
      <p:sp>
        <p:nvSpPr>
          <p:cNvPr id="747" name="Straight Arrow Connector 60"/>
          <p:cNvSpPr/>
          <p:nvPr/>
        </p:nvSpPr>
        <p:spPr>
          <a:xfrm>
            <a:off x="6089714" y="4695836"/>
            <a:ext cx="2236644" cy="4860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0"/>
                </a:lnTo>
              </a:path>
            </a:pathLst>
          </a:custGeom>
          <a:ln w="76200">
            <a:solidFill>
              <a:srgbClr val="ED7D31"/>
            </a:solidFill>
            <a:miter/>
            <a:tailEnd type="triangle"/>
          </a:ln>
        </p:spPr>
        <p:txBody>
          <a:bodyPr/>
          <a:lstStyle/>
          <a:p>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2" fill="hold">
                                  <p:stCondLst>
                                    <p:cond delay="0"/>
                                  </p:stCondLst>
                                  <p:iterate type="el" backwards="0">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Class="entr" nodeType="afterEffect" presetSubtype="0" presetID="1" grpId="3" fill="hold">
                                  <p:stCondLst>
                                    <p:cond delay="0"/>
                                  </p:stCondLst>
                                  <p:iterate type="el" backwards="0">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744" grpId="1"/>
      <p:bldP build="whole" bldLvl="1" animBg="1" rev="0" advAuto="0" spid="747" grpId="2"/>
      <p:bldP build="whole" bldLvl="1" animBg="1" rev="0" advAuto="0" spid="745" grpId="3"/>
    </p:bldLst>
  </p:timing>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1" name="Content Placeholder 2"/>
          <p:cNvSpPr txBox="1"/>
          <p:nvPr>
            <p:ph type="body" idx="1"/>
          </p:nvPr>
        </p:nvSpPr>
        <p:spPr>
          <a:prstGeom prst="rect">
            <a:avLst/>
          </a:prstGeom>
        </p:spPr>
        <p:txBody>
          <a:bodyPr/>
          <a:lstStyle/>
          <a:p>
            <a:pPr>
              <a:lnSpc>
                <a:spcPct val="81000"/>
              </a:lnSpc>
            </a:pPr>
            <a:r>
              <a:t>Advantages</a:t>
            </a:r>
          </a:p>
          <a:p>
            <a:pPr lvl="1">
              <a:lnSpc>
                <a:spcPct val="81000"/>
              </a:lnSpc>
              <a:spcBef>
                <a:spcPts val="1000"/>
              </a:spcBef>
            </a:pPr>
            <a:r>
              <a:t>services may scale differently, so can be implemented on hardware appropriate for each (how much cpu, memory, disk, etc?).  Ditto for software (OS, implementation language, etc.)</a:t>
            </a:r>
          </a:p>
          <a:p>
            <a:pPr lvl="1">
              <a:lnSpc>
                <a:spcPct val="81000"/>
              </a:lnSpc>
              <a:spcBef>
                <a:spcPts val="1000"/>
              </a:spcBef>
            </a:pPr>
            <a:r>
              <a:t>services are independent (yay for interfaces!) so can be developed and deployed independently</a:t>
            </a:r>
          </a:p>
          <a:p>
            <a:pPr>
              <a:lnSpc>
                <a:spcPct val="81000"/>
              </a:lnSpc>
            </a:pPr>
            <a:r>
              <a:t>Disadvantages</a:t>
            </a:r>
          </a:p>
          <a:p>
            <a:pPr lvl="1">
              <a:lnSpc>
                <a:spcPct val="81000"/>
              </a:lnSpc>
              <a:spcBef>
                <a:spcPts val="1000"/>
              </a:spcBef>
            </a:pPr>
            <a:r>
              <a:t>service discovery?</a:t>
            </a:r>
          </a:p>
          <a:p>
            <a:pPr lvl="1">
              <a:lnSpc>
                <a:spcPct val="81000"/>
              </a:lnSpc>
              <a:spcBef>
                <a:spcPts val="1000"/>
              </a:spcBef>
            </a:pPr>
            <a:r>
              <a:t>should services have some organization, or are they all equals?</a:t>
            </a:r>
          </a:p>
          <a:p>
            <a:pPr lvl="1">
              <a:lnSpc>
                <a:spcPct val="81000"/>
              </a:lnSpc>
              <a:spcBef>
                <a:spcPts val="1000"/>
              </a:spcBef>
            </a:pPr>
            <a:r>
              <a:t>overall system complexity</a:t>
            </a:r>
          </a:p>
        </p:txBody>
      </p:sp>
      <p:sp>
        <p:nvSpPr>
          <p:cNvPr id="752" name="Title 1"/>
          <p:cNvSpPr txBox="1"/>
          <p:nvPr>
            <p:ph type="title"/>
          </p:nvPr>
        </p:nvSpPr>
        <p:spPr>
          <a:prstGeom prst="rect">
            <a:avLst/>
          </a:prstGeom>
        </p:spPr>
        <p:txBody>
          <a:bodyPr/>
          <a:lstStyle>
            <a:lvl1pPr defTabSz="2389571">
              <a:defRPr spc="-166" sz="8330"/>
            </a:lvl1pPr>
          </a:lstStyle>
          <a:p>
            <a:pPr/>
            <a:r>
              <a:t>Microservice Advantages and Disadvantages</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4" name="100s of microservices…"/>
          <p:cNvSpPr txBox="1"/>
          <p:nvPr>
            <p:ph type="body" idx="1"/>
          </p:nvPr>
        </p:nvSpPr>
        <p:spPr>
          <a:prstGeom prst="rect">
            <a:avLst/>
          </a:prstGeom>
        </p:spPr>
        <p:txBody>
          <a:bodyPr/>
          <a:lstStyle/>
          <a:p>
            <a:pPr/>
            <a:r>
              <a:t>Microservices at Netflix:</a:t>
            </a:r>
          </a:p>
          <a:p>
            <a:pPr lvl="1">
              <a:spcBef>
                <a:spcPts val="1000"/>
              </a:spcBef>
            </a:pPr>
            <a:r>
              <a:t>100s of microservices</a:t>
            </a:r>
          </a:p>
          <a:p>
            <a:pPr lvl="1">
              <a:spcBef>
                <a:spcPts val="1000"/>
              </a:spcBef>
            </a:pPr>
            <a:r>
              <a:t>1000s of daily production changes</a:t>
            </a:r>
          </a:p>
          <a:p>
            <a:pPr lvl="1">
              <a:spcBef>
                <a:spcPts val="1000"/>
              </a:spcBef>
            </a:pPr>
            <a:r>
              <a:t>10,000s of instances</a:t>
            </a:r>
          </a:p>
          <a:p>
            <a:pPr lvl="1">
              <a:spcBef>
                <a:spcPts val="1000"/>
              </a:spcBef>
            </a:pPr>
            <a:r>
              <a:t>BUT:</a:t>
            </a:r>
          </a:p>
          <a:p>
            <a:pPr lvl="1">
              <a:spcBef>
                <a:spcPts val="1000"/>
              </a:spcBef>
            </a:pPr>
            <a:r>
              <a:t>only 10s of operations engineers</a:t>
            </a:r>
          </a:p>
        </p:txBody>
      </p:sp>
      <p:sp>
        <p:nvSpPr>
          <p:cNvPr id="755" name="Title 1"/>
          <p:cNvSpPr txBox="1"/>
          <p:nvPr>
            <p:ph type="title"/>
          </p:nvPr>
        </p:nvSpPr>
        <p:spPr>
          <a:prstGeom prst="rect">
            <a:avLst/>
          </a:prstGeom>
        </p:spPr>
        <p:txBody>
          <a:bodyPr/>
          <a:lstStyle>
            <a:lvl1pPr defTabSz="2121354">
              <a:defRPr spc="-147" sz="7394"/>
            </a:lvl1pPr>
          </a:lstStyle>
          <a:p>
            <a:pPr/>
            <a:r>
              <a:t>Microservices are (a) highly scalable and (b) trendy</a:t>
            </a:r>
          </a:p>
        </p:txBody>
      </p:sp>
      <p:pic>
        <p:nvPicPr>
          <p:cNvPr id="756" name="Image" descr="Image"/>
          <p:cNvPicPr>
            <a:picLocks noChangeAspect="1"/>
          </p:cNvPicPr>
          <p:nvPr/>
        </p:nvPicPr>
        <p:blipFill>
          <a:blip r:embed="rId2">
            <a:extLst/>
          </a:blip>
          <a:srcRect l="30253" t="7900" r="8028" b="17338"/>
          <a:stretch>
            <a:fillRect/>
          </a:stretch>
        </p:blipFill>
        <p:spPr>
          <a:xfrm>
            <a:off x="12191999" y="3281018"/>
            <a:ext cx="11785602" cy="814127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813789" y="12009591"/>
            <a:ext cx="23163812" cy="1125068"/>
          </a:xfrm>
          <a:prstGeom prst="rect">
            <a:avLst/>
          </a:prstGeom>
          <a:ln w="12700">
            <a:miter lim="400000"/>
          </a:ln>
          <a:extLst>
            <a:ext uri="{C572A759-6A51-4108-AA02-DFA0A04FC94B}">
              <ma14:wrappingTextBoxFlag xmlns:ma14="http://schemas.microsoft.com/office/mac/drawingml/2011/main" val="1"/>
            </a:ext>
          </a:extLst>
        </p:spPr>
        <p:txBody>
          <a:bodyPr lIns="54185" tIns="54185" rIns="54185" bIns="54185" anchor="ctr">
            <a:spAutoFit/>
          </a:bodyPr>
          <a:lstStyle/>
          <a:p>
            <a:pPr algn="l" defTabSz="1828800">
              <a:defRPr sz="3600" u="sng">
                <a:solidFill>
                  <a:srgbClr val="0D0D0D"/>
                </a:solidFill>
                <a:latin typeface="Calibri"/>
                <a:ea typeface="Calibri"/>
                <a:cs typeface="Calibri"/>
                <a:sym typeface="Calibri"/>
              </a:defRPr>
            </a:pPr>
            <a:r>
              <a:rPr>
                <a:solidFill>
                  <a:srgbClr val="0563C1"/>
                </a:solidFill>
                <a:uFill>
                  <a:solidFill>
                    <a:srgbClr val="0563C1"/>
                  </a:solidFill>
                </a:uFill>
                <a:hlinkClick r:id="rId3" invalidUrl="" action="" tgtFrame="" tooltip="" history="1" highlightClick="0" endSnd="0"/>
              </a:rPr>
              <a:t>https://medium.com/refraction-tech-everything/how-netflix-works-the-hugely-simplified-complex-stuff-that-happens-every-time-you-hit-play-3a40c9be254b</a:t>
            </a:r>
            <a:r>
              <a:rPr u="none"/>
              <a:t> </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9" name="Title 1"/>
          <p:cNvSpPr txBox="1"/>
          <p:nvPr>
            <p:ph type="title"/>
          </p:nvPr>
        </p:nvSpPr>
        <p:spPr>
          <a:prstGeom prst="rect">
            <a:avLst/>
          </a:prstGeom>
        </p:spPr>
        <p:txBody>
          <a:bodyPr/>
          <a:lstStyle/>
          <a:p>
            <a:pPr/>
            <a:r>
              <a:t>Microservices vs Monoliths</a:t>
            </a:r>
          </a:p>
        </p:txBody>
      </p:sp>
      <p:pic>
        <p:nvPicPr>
          <p:cNvPr id="760" name="Image" descr="Image"/>
          <p:cNvPicPr>
            <a:picLocks noChangeAspect="1"/>
          </p:cNvPicPr>
          <p:nvPr/>
        </p:nvPicPr>
        <p:blipFill>
          <a:blip r:embed="rId3">
            <a:extLst/>
          </a:blip>
          <a:stretch>
            <a:fillRect/>
          </a:stretch>
        </p:blipFill>
        <p:spPr>
          <a:xfrm>
            <a:off x="4941265" y="3402913"/>
            <a:ext cx="10926806" cy="8594509"/>
          </a:xfrm>
          <a:prstGeom prst="rect">
            <a:avLst/>
          </a:prstGeom>
          <a:ln w="12700">
            <a:miter lim="400000"/>
          </a:ln>
        </p:spPr>
      </p:pic>
      <p:sp>
        <p:nvSpPr>
          <p:cNvPr id="761" name="Martin Fowler’s Microservices Guide - https://martinfowler.com/microservices/"/>
          <p:cNvSpPr txBox="1"/>
          <p:nvPr>
            <p:ph type="body" sz="quarter" idx="1"/>
          </p:nvPr>
        </p:nvSpPr>
        <p:spPr>
          <a:prstGeom prst="rect">
            <a:avLst/>
          </a:prstGeom>
        </p:spPr>
        <p:txBody>
          <a:bodyPr lIns="54185" tIns="54185" rIns="54185" bIns="54185"/>
          <a:lstStyle/>
          <a:p>
            <a:pPr>
              <a:defRPr sz="3600"/>
            </a:pPr>
            <a:r>
              <a:t>Martin Fowler’s Microservices Guide - </a:t>
            </a:r>
            <a:r>
              <a:rPr u="sng">
                <a:solidFill>
                  <a:srgbClr val="0563C1"/>
                </a:solidFill>
                <a:uFill>
                  <a:solidFill>
                    <a:srgbClr val="0563C1"/>
                  </a:solidFill>
                </a:uFill>
                <a:hlinkClick r:id="rId4" invalidUrl="" action="" tgtFrame="" tooltip="" history="1" highlightClick="0" endSnd="0"/>
              </a:rPr>
              <a:t>https://martinfowler.com/microservices/</a:t>
            </a:r>
            <a:r>
              <a:t> </a:t>
            </a:r>
          </a:p>
        </p:txBody>
      </p:sp>
      <p:sp>
        <p:nvSpPr>
          <p:cNvPr id="762" name="Arrow: Up 6"/>
          <p:cNvSpPr/>
          <p:nvPr/>
        </p:nvSpPr>
        <p:spPr>
          <a:xfrm>
            <a:off x="3115581" y="6862302"/>
            <a:ext cx="969265" cy="195681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91439" bIns="91439" anchor="ctr"/>
          <a:lstStyle/>
          <a:p>
            <a:pPr algn="l" defTabSz="1828800">
              <a:defRPr sz="3600">
                <a:solidFill>
                  <a:srgbClr val="000000"/>
                </a:solidFill>
                <a:latin typeface="Calibri"/>
                <a:ea typeface="Calibri"/>
                <a:cs typeface="Calibri"/>
                <a:sym typeface="Calibri"/>
              </a:defRPr>
            </a:pPr>
          </a:p>
        </p:txBody>
      </p:sp>
      <p:sp>
        <p:nvSpPr>
          <p:cNvPr id="763" name="TextBox 7"/>
          <p:cNvSpPr txBox="1"/>
          <p:nvPr/>
        </p:nvSpPr>
        <p:spPr>
          <a:xfrm>
            <a:off x="1986246" y="5777928"/>
            <a:ext cx="3045887" cy="666176"/>
          </a:xfrm>
          <a:prstGeom prst="rect">
            <a:avLst/>
          </a:prstGeom>
          <a:ln w="25400">
            <a:solidFill>
              <a:srgbClr val="0070C0"/>
            </a:solidFill>
            <a:miter/>
          </a:ln>
          <a:extLst>
            <a:ext uri="{C572A759-6A51-4108-AA02-DFA0A04FC94B}">
              <ma14:wrappingTextBoxFlag xmlns:ma14="http://schemas.microsoft.com/office/mac/drawingml/2011/main" val="1"/>
            </a:ext>
          </a:extLst>
        </p:spPr>
        <p:txBody>
          <a:bodyPr wrap="none" tIns="91439" bIns="91439" anchor="ctr">
            <a:spAutoFit/>
          </a:bodyPr>
          <a:lstStyle>
            <a:lvl1pPr algn="l" defTabSz="1828800">
              <a:defRPr sz="3600">
                <a:solidFill>
                  <a:srgbClr val="000000"/>
                </a:solidFill>
                <a:latin typeface="Calibri"/>
                <a:ea typeface="Calibri"/>
                <a:cs typeface="Calibri"/>
                <a:sym typeface="Calibri"/>
              </a:defRPr>
            </a:lvl1pPr>
          </a:lstStyle>
          <a:p>
            <a:pPr/>
            <a:r>
              <a:t>higher is better</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67" name="RPC: High Level Approach"/>
          <p:cNvSpPr txBox="1"/>
          <p:nvPr>
            <p:ph type="title"/>
          </p:nvPr>
        </p:nvSpPr>
        <p:spPr>
          <a:prstGeom prst="rect">
            <a:avLst/>
          </a:prstGeom>
        </p:spPr>
        <p:txBody>
          <a:bodyPr/>
          <a:lstStyle>
            <a:lvl1pPr defTabSz="2292037">
              <a:defRPr spc="-159" sz="7990"/>
            </a:lvl1pPr>
          </a:lstStyle>
          <a:p>
            <a:pPr/>
            <a:r>
              <a:t>How Do Components/Services Communicate?</a:t>
            </a:r>
          </a:p>
        </p:txBody>
      </p:sp>
      <p:sp>
        <p:nvSpPr>
          <p:cNvPr id="768" name="A magic abstraction"/>
          <p:cNvSpPr txBox="1"/>
          <p:nvPr>
            <p:ph type="body" sz="quarter" idx="1"/>
          </p:nvPr>
        </p:nvSpPr>
        <p:spPr>
          <a:prstGeom prst="rect">
            <a:avLst/>
          </a:prstGeom>
        </p:spPr>
        <p:txBody>
          <a:bodyPr/>
          <a:lstStyle/>
          <a:p>
            <a:pPr/>
          </a:p>
        </p:txBody>
      </p:sp>
      <p:sp>
        <p:nvSpPr>
          <p:cNvPr id="769" name="Body Level One…"/>
          <p:cNvSpPr txBox="1"/>
          <p:nvPr>
            <p:ph type="body" idx="21"/>
          </p:nvPr>
        </p:nvSpPr>
        <p:spPr>
          <a:xfrm>
            <a:off x="1206500" y="4248503"/>
            <a:ext cx="11116886" cy="8256014"/>
          </a:xfrm>
          <a:prstGeom prst="rect">
            <a:avLst/>
          </a:prstGeom>
          <a:extLst>
            <a:ext uri="{C572A759-6A51-4108-AA02-DFA0A04FC94B}">
              <ma14:wrappingTextBoxFlag xmlns:ma14="http://schemas.microsoft.com/office/mac/drawingml/2011/main" val="1"/>
            </a:ext>
          </a:extLst>
        </p:spPr>
        <p:txBody>
          <a:bodyPr/>
          <a:lstStyle/>
          <a:p>
            <a:pPr/>
            <a:r>
              <a:t>Ideally, a magic abstraction: remote procedure call (RPC) should make the separation transparent</a:t>
            </a:r>
          </a:p>
          <a:p>
            <a:pPr/>
            <a:r>
              <a:t>There are many variations of RPC</a:t>
            </a:r>
          </a:p>
          <a:p>
            <a:pPr lvl="1" marL="609600"/>
            <a:r>
              <a:t>CORBA, RMI, SOAP, and more</a:t>
            </a:r>
          </a:p>
          <a:p>
            <a:pPr/>
            <a:r>
              <a:t>The most common form of RPC today is called REST</a:t>
            </a:r>
          </a:p>
        </p:txBody>
      </p:sp>
      <p:grpSp>
        <p:nvGrpSpPr>
          <p:cNvPr id="793" name="Group"/>
          <p:cNvGrpSpPr/>
          <p:nvPr/>
        </p:nvGrpSpPr>
        <p:grpSpPr>
          <a:xfrm>
            <a:off x="13957319" y="4172316"/>
            <a:ext cx="9677361" cy="5371369"/>
            <a:chOff x="-1" y="0"/>
            <a:chExt cx="9677360" cy="5371368"/>
          </a:xfrm>
        </p:grpSpPr>
        <p:grpSp>
          <p:nvGrpSpPr>
            <p:cNvPr id="772" name="Caller Machine"/>
            <p:cNvGrpSpPr/>
            <p:nvPr/>
          </p:nvGrpSpPr>
          <p:grpSpPr>
            <a:xfrm>
              <a:off x="-2" y="-1"/>
              <a:ext cx="3226755" cy="5371370"/>
              <a:chOff x="0" y="0"/>
              <a:chExt cx="3226754" cy="5371368"/>
            </a:xfrm>
          </p:grpSpPr>
          <p:sp>
            <p:nvSpPr>
              <p:cNvPr id="770" name="Rectangle"/>
              <p:cNvSpPr/>
              <p:nvPr/>
            </p:nvSpPr>
            <p:spPr>
              <a:xfrm>
                <a:off x="-1" y="-1"/>
                <a:ext cx="3226756" cy="5371370"/>
              </a:xfrm>
              <a:prstGeom prst="rect">
                <a:avLst/>
              </a:prstGeom>
              <a:solidFill>
                <a:srgbClr val="A1C9BA"/>
              </a:solidFill>
              <a:ln w="50800" cap="flat">
                <a:solidFill>
                  <a:srgbClr val="000000"/>
                </a:solidFill>
                <a:prstDash val="solid"/>
                <a:miter lim="400000"/>
              </a:ln>
              <a:effectLst/>
            </p:spPr>
            <p:txBody>
              <a:bodyPr wrap="square" lIns="91439" tIns="91439" rIns="91439" bIns="91439" numCol="1" anchor="t">
                <a:noAutofit/>
              </a:bodyPr>
              <a:lstStyle/>
              <a:p>
                <a:pPr algn="l" defTabSz="1168400">
                  <a:defRPr sz="4000">
                    <a:solidFill>
                      <a:srgbClr val="000000"/>
                    </a:solidFill>
                    <a:latin typeface="Helvetica Neue Medium"/>
                    <a:ea typeface="Helvetica Neue Medium"/>
                    <a:cs typeface="Helvetica Neue Medium"/>
                    <a:sym typeface="Helvetica Neue Medium"/>
                  </a:defRPr>
                </a:pPr>
              </a:p>
            </p:txBody>
          </p:sp>
          <p:sp>
            <p:nvSpPr>
              <p:cNvPr id="771" name="Caller Machine"/>
              <p:cNvSpPr txBox="1"/>
              <p:nvPr/>
            </p:nvSpPr>
            <p:spPr>
              <a:xfrm>
                <a:off x="25399" y="25399"/>
                <a:ext cx="3175956" cy="53895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3577" tIns="53577" rIns="53577" bIns="53577" numCol="1" anchor="t">
                <a:spAutoFit/>
              </a:bodyPr>
              <a:lstStyle>
                <a:lvl1pPr algn="l" defTabSz="1168400">
                  <a:defRPr sz="2800">
                    <a:solidFill>
                      <a:srgbClr val="000000"/>
                    </a:solidFill>
                    <a:latin typeface="Abadi"/>
                    <a:ea typeface="Abadi"/>
                    <a:cs typeface="Abadi"/>
                    <a:sym typeface="Abadi"/>
                  </a:defRPr>
                </a:lvl1pPr>
              </a:lstStyle>
              <a:p>
                <a:pPr/>
                <a:r>
                  <a:t>Caller Machine</a:t>
                </a:r>
              </a:p>
            </p:txBody>
          </p:sp>
        </p:grpSp>
        <p:grpSp>
          <p:nvGrpSpPr>
            <p:cNvPr id="775" name="Callee Machine"/>
            <p:cNvGrpSpPr/>
            <p:nvPr/>
          </p:nvGrpSpPr>
          <p:grpSpPr>
            <a:xfrm>
              <a:off x="6450605" y="-1"/>
              <a:ext cx="3226755" cy="5371370"/>
              <a:chOff x="0" y="0"/>
              <a:chExt cx="3226754" cy="5371368"/>
            </a:xfrm>
          </p:grpSpPr>
          <p:sp>
            <p:nvSpPr>
              <p:cNvPr id="773" name="Rectangle"/>
              <p:cNvSpPr/>
              <p:nvPr/>
            </p:nvSpPr>
            <p:spPr>
              <a:xfrm>
                <a:off x="-1" y="-1"/>
                <a:ext cx="3226756" cy="5371370"/>
              </a:xfrm>
              <a:prstGeom prst="rect">
                <a:avLst/>
              </a:prstGeom>
              <a:solidFill>
                <a:srgbClr val="FBECB3"/>
              </a:solidFill>
              <a:ln w="50800" cap="flat">
                <a:solidFill>
                  <a:srgbClr val="000000"/>
                </a:solidFill>
                <a:prstDash val="solid"/>
                <a:miter lim="400000"/>
              </a:ln>
              <a:effectLst/>
            </p:spPr>
            <p:txBody>
              <a:bodyPr wrap="square" lIns="91439" tIns="91439" rIns="91439" bIns="91439" numCol="1" anchor="t">
                <a:noAutofit/>
              </a:bodyPr>
              <a:lstStyle/>
              <a:p>
                <a:pPr algn="l" defTabSz="1168400">
                  <a:defRPr sz="4000">
                    <a:solidFill>
                      <a:srgbClr val="000000"/>
                    </a:solidFill>
                    <a:latin typeface="Helvetica Neue Medium"/>
                    <a:ea typeface="Helvetica Neue Medium"/>
                    <a:cs typeface="Helvetica Neue Medium"/>
                    <a:sym typeface="Helvetica Neue Medium"/>
                  </a:defRPr>
                </a:pPr>
              </a:p>
            </p:txBody>
          </p:sp>
          <p:sp>
            <p:nvSpPr>
              <p:cNvPr id="774" name="Callee Machine"/>
              <p:cNvSpPr txBox="1"/>
              <p:nvPr/>
            </p:nvSpPr>
            <p:spPr>
              <a:xfrm>
                <a:off x="25399" y="25399"/>
                <a:ext cx="3175956" cy="53895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3577" tIns="53577" rIns="53577" bIns="53577" numCol="1" anchor="t">
                <a:spAutoFit/>
              </a:bodyPr>
              <a:lstStyle>
                <a:lvl1pPr algn="l" defTabSz="1168400">
                  <a:defRPr sz="2800">
                    <a:solidFill>
                      <a:srgbClr val="000000"/>
                    </a:solidFill>
                    <a:latin typeface="Abadi"/>
                    <a:ea typeface="Abadi"/>
                    <a:cs typeface="Abadi"/>
                    <a:sym typeface="Abadi"/>
                  </a:defRPr>
                </a:lvl1pPr>
              </a:lstStyle>
              <a:p>
                <a:pPr/>
                <a:r>
                  <a:t>Callee Machine</a:t>
                </a:r>
              </a:p>
            </p:txBody>
          </p:sp>
        </p:grpSp>
        <p:grpSp>
          <p:nvGrpSpPr>
            <p:cNvPr id="778" name="User Code"/>
            <p:cNvGrpSpPr/>
            <p:nvPr/>
          </p:nvGrpSpPr>
          <p:grpSpPr>
            <a:xfrm>
              <a:off x="540671" y="550483"/>
              <a:ext cx="1950194" cy="4439841"/>
              <a:chOff x="0" y="0"/>
              <a:chExt cx="1950193" cy="4439840"/>
            </a:xfrm>
          </p:grpSpPr>
          <p:sp>
            <p:nvSpPr>
              <p:cNvPr id="776" name="Rectangle"/>
              <p:cNvSpPr/>
              <p:nvPr/>
            </p:nvSpPr>
            <p:spPr>
              <a:xfrm>
                <a:off x="0" y="-1"/>
                <a:ext cx="1950194" cy="4439842"/>
              </a:xfrm>
              <a:prstGeom prst="rect">
                <a:avLst/>
              </a:prstGeom>
              <a:noFill/>
              <a:ln w="50800" cap="flat">
                <a:solidFill>
                  <a:srgbClr val="000000"/>
                </a:solidFill>
                <a:prstDash val="solid"/>
                <a:miter lim="400000"/>
              </a:ln>
              <a:effectLst/>
            </p:spPr>
            <p:txBody>
              <a:bodyPr wrap="square" lIns="91439" tIns="91439" rIns="91439" bIns="91439" numCol="1" anchor="t">
                <a:noAutofit/>
              </a:bodyPr>
              <a:lstStyle/>
              <a:p>
                <a:pPr algn="l" defTabSz="1168400">
                  <a:defRPr sz="4000">
                    <a:solidFill>
                      <a:srgbClr val="000000"/>
                    </a:solidFill>
                    <a:latin typeface="Helvetica Neue Medium"/>
                    <a:ea typeface="Helvetica Neue Medium"/>
                    <a:cs typeface="Helvetica Neue Medium"/>
                    <a:sym typeface="Helvetica Neue Medium"/>
                  </a:defRPr>
                </a:pPr>
              </a:p>
            </p:txBody>
          </p:sp>
          <p:sp>
            <p:nvSpPr>
              <p:cNvPr id="777" name="User Code"/>
              <p:cNvSpPr txBox="1"/>
              <p:nvPr/>
            </p:nvSpPr>
            <p:spPr>
              <a:xfrm>
                <a:off x="25400" y="25399"/>
                <a:ext cx="1899394" cy="53895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3577" tIns="53577" rIns="53577" bIns="53577" numCol="1" anchor="t">
                <a:spAutoFit/>
              </a:bodyPr>
              <a:lstStyle>
                <a:lvl1pPr algn="l" defTabSz="1168400">
                  <a:defRPr sz="2800">
                    <a:solidFill>
                      <a:srgbClr val="000000"/>
                    </a:solidFill>
                    <a:latin typeface="Abadi"/>
                    <a:ea typeface="Abadi"/>
                    <a:cs typeface="Abadi"/>
                    <a:sym typeface="Abadi"/>
                  </a:defRPr>
                </a:lvl1pPr>
              </a:lstStyle>
              <a:p>
                <a:pPr/>
                <a:r>
                  <a:t>User Code</a:t>
                </a:r>
              </a:p>
            </p:txBody>
          </p:sp>
        </p:grpSp>
        <p:grpSp>
          <p:nvGrpSpPr>
            <p:cNvPr id="781" name="User Code"/>
            <p:cNvGrpSpPr/>
            <p:nvPr/>
          </p:nvGrpSpPr>
          <p:grpSpPr>
            <a:xfrm>
              <a:off x="7088885" y="465764"/>
              <a:ext cx="1950197" cy="4439840"/>
              <a:chOff x="0" y="0"/>
              <a:chExt cx="1950196" cy="4439839"/>
            </a:xfrm>
          </p:grpSpPr>
          <p:sp>
            <p:nvSpPr>
              <p:cNvPr id="779" name="Rectangle"/>
              <p:cNvSpPr/>
              <p:nvPr/>
            </p:nvSpPr>
            <p:spPr>
              <a:xfrm>
                <a:off x="-1" y="0"/>
                <a:ext cx="1950198" cy="4439840"/>
              </a:xfrm>
              <a:prstGeom prst="rect">
                <a:avLst/>
              </a:prstGeom>
              <a:solidFill>
                <a:srgbClr val="FBECB3"/>
              </a:solidFill>
              <a:ln w="50800" cap="flat">
                <a:solidFill>
                  <a:srgbClr val="000000"/>
                </a:solidFill>
                <a:prstDash val="solid"/>
                <a:miter lim="400000"/>
              </a:ln>
              <a:effectLst/>
            </p:spPr>
            <p:txBody>
              <a:bodyPr wrap="square" lIns="91439" tIns="91439" rIns="91439" bIns="91439" numCol="1" anchor="t">
                <a:noAutofit/>
              </a:bodyPr>
              <a:lstStyle/>
              <a:p>
                <a:pPr algn="l" defTabSz="1168400">
                  <a:defRPr sz="4000">
                    <a:solidFill>
                      <a:srgbClr val="000000"/>
                    </a:solidFill>
                    <a:latin typeface="Helvetica Neue Medium"/>
                    <a:ea typeface="Helvetica Neue Medium"/>
                    <a:cs typeface="Helvetica Neue Medium"/>
                    <a:sym typeface="Helvetica Neue Medium"/>
                  </a:defRPr>
                </a:pPr>
              </a:p>
            </p:txBody>
          </p:sp>
          <p:sp>
            <p:nvSpPr>
              <p:cNvPr id="780" name="User Code"/>
              <p:cNvSpPr txBox="1"/>
              <p:nvPr/>
            </p:nvSpPr>
            <p:spPr>
              <a:xfrm>
                <a:off x="25399" y="25400"/>
                <a:ext cx="1899398" cy="53895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3577" tIns="53577" rIns="53577" bIns="53577" numCol="1" anchor="t">
                <a:spAutoFit/>
              </a:bodyPr>
              <a:lstStyle>
                <a:lvl1pPr algn="l" defTabSz="1168400">
                  <a:defRPr sz="2800">
                    <a:solidFill>
                      <a:srgbClr val="000000"/>
                    </a:solidFill>
                    <a:latin typeface="Abadi"/>
                    <a:ea typeface="Abadi"/>
                    <a:cs typeface="Abadi"/>
                    <a:sym typeface="Abadi"/>
                  </a:defRPr>
                </a:lvl1pPr>
              </a:lstStyle>
              <a:p>
                <a:pPr/>
                <a:r>
                  <a:t>User Code</a:t>
                </a:r>
              </a:p>
            </p:txBody>
          </p:sp>
        </p:grpSp>
        <p:sp>
          <p:nvSpPr>
            <p:cNvPr id="782" name="local call"/>
            <p:cNvSpPr txBox="1"/>
            <p:nvPr/>
          </p:nvSpPr>
          <p:spPr>
            <a:xfrm>
              <a:off x="523206" y="1424680"/>
              <a:ext cx="2040007" cy="9310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3577" tIns="53577" rIns="53577" bIns="53577" numCol="1" anchor="ctr">
              <a:spAutoFit/>
            </a:bodyPr>
            <a:lstStyle>
              <a:lvl1pPr algn="l" defTabSz="1168400">
                <a:defRPr sz="3000">
                  <a:solidFill>
                    <a:srgbClr val="000000"/>
                  </a:solidFill>
                  <a:latin typeface="Consolas"/>
                  <a:ea typeface="Consolas"/>
                  <a:cs typeface="Consolas"/>
                  <a:sym typeface="Consolas"/>
                </a:defRPr>
              </a:lvl1pPr>
            </a:lstStyle>
            <a:p>
              <a:pPr/>
              <a:r>
                <a:t>local call</a:t>
              </a:r>
            </a:p>
          </p:txBody>
        </p:sp>
        <p:sp>
          <p:nvSpPr>
            <p:cNvPr id="783" name="local call"/>
            <p:cNvSpPr txBox="1"/>
            <p:nvPr/>
          </p:nvSpPr>
          <p:spPr>
            <a:xfrm>
              <a:off x="7071421" y="1339959"/>
              <a:ext cx="2040007" cy="9310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3577" tIns="53577" rIns="53577" bIns="53577" numCol="1" anchor="ctr">
              <a:spAutoFit/>
            </a:bodyPr>
            <a:lstStyle>
              <a:lvl1pPr algn="l" defTabSz="1168400">
                <a:defRPr sz="3000">
                  <a:solidFill>
                    <a:srgbClr val="000000"/>
                  </a:solidFill>
                  <a:latin typeface="Consolas"/>
                  <a:ea typeface="Consolas"/>
                  <a:cs typeface="Consolas"/>
                  <a:sym typeface="Consolas"/>
                </a:defRPr>
              </a:lvl1pPr>
            </a:lstStyle>
            <a:p>
              <a:pPr/>
              <a:r>
                <a:t>local call</a:t>
              </a:r>
            </a:p>
          </p:txBody>
        </p:sp>
        <p:sp>
          <p:nvSpPr>
            <p:cNvPr id="784" name="local return"/>
            <p:cNvSpPr txBox="1"/>
            <p:nvPr/>
          </p:nvSpPr>
          <p:spPr>
            <a:xfrm>
              <a:off x="495765" y="4071372"/>
              <a:ext cx="2040007" cy="9310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3577" tIns="53577" rIns="53577" bIns="53577" numCol="1" anchor="ctr">
              <a:spAutoFit/>
            </a:bodyPr>
            <a:lstStyle>
              <a:lvl1pPr algn="l" defTabSz="1168400">
                <a:defRPr sz="3000">
                  <a:solidFill>
                    <a:srgbClr val="000000"/>
                  </a:solidFill>
                  <a:latin typeface="Consolas"/>
                  <a:ea typeface="Consolas"/>
                  <a:cs typeface="Consolas"/>
                  <a:sym typeface="Consolas"/>
                </a:defRPr>
              </a:lvl1pPr>
            </a:lstStyle>
            <a:p>
              <a:pPr/>
              <a:r>
                <a:t>local return</a:t>
              </a:r>
            </a:p>
          </p:txBody>
        </p:sp>
        <p:grpSp>
          <p:nvGrpSpPr>
            <p:cNvPr id="787" name="Group"/>
            <p:cNvGrpSpPr/>
            <p:nvPr/>
          </p:nvGrpSpPr>
          <p:grpSpPr>
            <a:xfrm>
              <a:off x="7071421" y="2153088"/>
              <a:ext cx="2040009" cy="1112673"/>
              <a:chOff x="0" y="0"/>
              <a:chExt cx="2040008" cy="1112672"/>
            </a:xfrm>
          </p:grpSpPr>
          <p:sp>
            <p:nvSpPr>
              <p:cNvPr id="785" name="work"/>
              <p:cNvSpPr txBox="1"/>
              <p:nvPr/>
            </p:nvSpPr>
            <p:spPr>
              <a:xfrm>
                <a:off x="0" y="626128"/>
                <a:ext cx="2040009" cy="48654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3577" tIns="53577" rIns="53577" bIns="53577" numCol="1" anchor="ctr">
                <a:spAutoFit/>
              </a:bodyPr>
              <a:lstStyle>
                <a:lvl1pPr algn="l" defTabSz="1168400">
                  <a:defRPr sz="3000">
                    <a:solidFill>
                      <a:srgbClr val="000000"/>
                    </a:solidFill>
                    <a:latin typeface="Consolas"/>
                    <a:ea typeface="Consolas"/>
                    <a:cs typeface="Consolas"/>
                    <a:sym typeface="Consolas"/>
                  </a:defRPr>
                </a:lvl1pPr>
              </a:lstStyle>
              <a:p>
                <a:pPr/>
                <a:r>
                  <a:t>work</a:t>
                </a:r>
              </a:p>
            </p:txBody>
          </p:sp>
          <p:sp>
            <p:nvSpPr>
              <p:cNvPr id="786" name="Line"/>
              <p:cNvSpPr/>
              <p:nvPr/>
            </p:nvSpPr>
            <p:spPr>
              <a:xfrm flipH="1">
                <a:off x="1012937" y="0"/>
                <a:ext cx="1" cy="802313"/>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grpSp>
          <p:nvGrpSpPr>
            <p:cNvPr id="790" name="Group"/>
            <p:cNvGrpSpPr/>
            <p:nvPr/>
          </p:nvGrpSpPr>
          <p:grpSpPr>
            <a:xfrm>
              <a:off x="7071422" y="3175809"/>
              <a:ext cx="2040009" cy="1666764"/>
              <a:chOff x="0" y="0"/>
              <a:chExt cx="2040008" cy="1666762"/>
            </a:xfrm>
          </p:grpSpPr>
          <p:sp>
            <p:nvSpPr>
              <p:cNvPr id="788" name="local return"/>
              <p:cNvSpPr txBox="1"/>
              <p:nvPr/>
            </p:nvSpPr>
            <p:spPr>
              <a:xfrm>
                <a:off x="0" y="735719"/>
                <a:ext cx="2040009" cy="93104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3577" tIns="53577" rIns="53577" bIns="53577" numCol="1" anchor="ctr">
                <a:spAutoFit/>
              </a:bodyPr>
              <a:lstStyle>
                <a:lvl1pPr algn="l" defTabSz="1168400">
                  <a:defRPr sz="3000">
                    <a:solidFill>
                      <a:srgbClr val="000000"/>
                    </a:solidFill>
                    <a:latin typeface="Consolas"/>
                    <a:ea typeface="Consolas"/>
                    <a:cs typeface="Consolas"/>
                    <a:sym typeface="Consolas"/>
                  </a:defRPr>
                </a:lvl1pPr>
              </a:lstStyle>
              <a:p>
                <a:pPr/>
                <a:r>
                  <a:t>local return</a:t>
                </a:r>
              </a:p>
            </p:txBody>
          </p:sp>
          <p:sp>
            <p:nvSpPr>
              <p:cNvPr id="789" name="Line"/>
              <p:cNvSpPr/>
              <p:nvPr/>
            </p:nvSpPr>
            <p:spPr>
              <a:xfrm flipH="1">
                <a:off x="1022543" y="0"/>
                <a:ext cx="1" cy="802313"/>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sp>
          <p:nvSpPr>
            <p:cNvPr id="791" name="Line"/>
            <p:cNvSpPr/>
            <p:nvPr/>
          </p:nvSpPr>
          <p:spPr>
            <a:xfrm>
              <a:off x="2912088" y="1890201"/>
              <a:ext cx="3800979" cy="1"/>
            </a:xfrm>
            <a:prstGeom prst="line">
              <a:avLst/>
            </a:prstGeom>
            <a:noFill/>
            <a:ln w="25400" cap="flat">
              <a:solidFill>
                <a:srgbClr val="000000"/>
              </a:solidFill>
              <a:prstDash val="solid"/>
              <a:miter lim="400000"/>
              <a:tail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sp>
          <p:nvSpPr>
            <p:cNvPr id="792" name="Line"/>
            <p:cNvSpPr/>
            <p:nvPr/>
          </p:nvSpPr>
          <p:spPr>
            <a:xfrm>
              <a:off x="2889387" y="4536893"/>
              <a:ext cx="3800979" cy="1"/>
            </a:xfrm>
            <a:prstGeom prst="line">
              <a:avLst/>
            </a:prstGeom>
            <a:noFill/>
            <a:ln w="25400" cap="flat">
              <a:solidFill>
                <a:srgbClr val="000000"/>
              </a:solidFill>
              <a:prstDash val="solid"/>
              <a:miter lim="400000"/>
              <a:headEnd type="triangle" w="med" len="med"/>
            </a:ln>
            <a:effectLst/>
          </p:spPr>
          <p:txBody>
            <a:bodyPr wrap="square" lIns="91439" tIns="91439" rIns="91439" bIns="91439" numCol="1" anchor="t">
              <a:noAutofit/>
            </a:bodyPr>
            <a:lstStyle/>
            <a:p>
              <a:pPr algn="l" defTabSz="1828800">
                <a:defRPr sz="3600">
                  <a:solidFill>
                    <a:srgbClr val="000000"/>
                  </a:solidFill>
                  <a:latin typeface="Calibri"/>
                  <a:ea typeface="Calibri"/>
                  <a:cs typeface="Calibri"/>
                  <a:sym typeface="Calibri"/>
                </a:defRPr>
              </a:pPr>
            </a:p>
          </p:txBody>
        </p:sp>
      </p:gr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97" name="Defined by Roy Fielding in his 2000 Ph.D. dissertation…"/>
          <p:cNvSpPr txBox="1"/>
          <p:nvPr>
            <p:ph type="body" idx="1"/>
          </p:nvPr>
        </p:nvSpPr>
        <p:spPr>
          <a:prstGeom prst="rect">
            <a:avLst/>
          </a:prstGeom>
        </p:spPr>
        <p:txBody>
          <a:bodyPr/>
          <a:lstStyle/>
          <a:p>
            <a:pPr marL="603504" indent="-603504" defTabSz="2413954">
              <a:spcBef>
                <a:spcPts val="4400"/>
              </a:spcBef>
              <a:defRPr sz="4752"/>
            </a:pPr>
            <a:r>
              <a:t>Defined by Roy Fielding in his 2000 Ph.D. dissertation </a:t>
            </a:r>
          </a:p>
          <a:p>
            <a:pPr marL="603504" indent="-603504" defTabSz="2413954">
              <a:spcBef>
                <a:spcPts val="4400"/>
              </a:spcBef>
              <a:defRPr sz="4752"/>
            </a:pPr>
            <a:r>
              <a:t>“Throughout the HTTP standardization process, I was called on to defend the design choices of the Web. That is an extremely difficult thing to do... I had comments from well over 500 developers, many of whom were distinguished engineers with decades of experience. That process honed my model down to a core set of principles, properties, and constraints that are now called REST.” </a:t>
            </a:r>
          </a:p>
          <a:p>
            <a:pPr marL="603504" indent="-603504" defTabSz="2413954">
              <a:spcBef>
                <a:spcPts val="4400"/>
              </a:spcBef>
              <a:defRPr sz="4752"/>
            </a:pPr>
            <a:r>
              <a:t>Not just a transport protocol, not a protocol definition language: a design philosophy</a:t>
            </a:r>
          </a:p>
          <a:p>
            <a:pPr marL="603504" indent="-603504" defTabSz="2413954">
              <a:spcBef>
                <a:spcPts val="4400"/>
              </a:spcBef>
              <a:defRPr sz="4752"/>
            </a:pPr>
            <a:r>
              <a:t>Interfaces that follow REST principles are called RESTful</a:t>
            </a:r>
          </a:p>
        </p:txBody>
      </p:sp>
      <p:sp>
        <p:nvSpPr>
          <p:cNvPr id="798" name="REST: Representational State Transfer"/>
          <p:cNvSpPr txBox="1"/>
          <p:nvPr>
            <p:ph type="title"/>
          </p:nvPr>
        </p:nvSpPr>
        <p:spPr>
          <a:prstGeom prst="rect">
            <a:avLst/>
          </a:prstGeom>
        </p:spPr>
        <p:txBody>
          <a:bodyPr/>
          <a:lstStyle/>
          <a:p>
            <a:pPr/>
            <a:r>
              <a:t>REST: Representational State Transfer</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00" name="Single Server - As far as the client knows, there’s just one…"/>
          <p:cNvSpPr txBox="1"/>
          <p:nvPr>
            <p:ph type="body" idx="1"/>
          </p:nvPr>
        </p:nvSpPr>
        <p:spPr>
          <a:xfrm>
            <a:off x="1206500" y="4248503"/>
            <a:ext cx="16432399" cy="8256014"/>
          </a:xfrm>
          <a:prstGeom prst="rect">
            <a:avLst/>
          </a:prstGeom>
        </p:spPr>
        <p:txBody>
          <a:bodyPr/>
          <a:lstStyle/>
          <a:p>
            <a:pPr/>
            <a:r>
              <a:t>Single Server - As far as the client knows, there’s just one</a:t>
            </a:r>
          </a:p>
          <a:p>
            <a:pPr/>
            <a:r>
              <a:t>Stateless - Each request contains enough information that a different server could process it (if there were multiple…)</a:t>
            </a:r>
          </a:p>
          <a:p>
            <a:pPr/>
            <a:r>
              <a:t>Uniform Cacheability - Each request is identified as cacheable or not.</a:t>
            </a:r>
          </a:p>
          <a:p>
            <a:pPr/>
            <a:r>
              <a:t>Uniform Interface - Standard way to specify interface</a:t>
            </a:r>
          </a:p>
        </p:txBody>
      </p:sp>
      <p:sp>
        <p:nvSpPr>
          <p:cNvPr id="801" name="REST Principles"/>
          <p:cNvSpPr txBox="1"/>
          <p:nvPr>
            <p:ph type="title"/>
          </p:nvPr>
        </p:nvSpPr>
        <p:spPr>
          <a:prstGeom prst="rect">
            <a:avLst/>
          </a:prstGeom>
        </p:spPr>
        <p:txBody>
          <a:bodyPr/>
          <a:lstStyle/>
          <a:p>
            <a:pPr/>
            <a:r>
              <a:t>REST Principles </a:t>
            </a:r>
          </a:p>
        </p:txBody>
      </p:sp>
      <p:grpSp>
        <p:nvGrpSpPr>
          <p:cNvPr id="843" name="Group"/>
          <p:cNvGrpSpPr/>
          <p:nvPr/>
        </p:nvGrpSpPr>
        <p:grpSpPr>
          <a:xfrm>
            <a:off x="17716879" y="7145670"/>
            <a:ext cx="4478244" cy="3447491"/>
            <a:chOff x="0" y="0"/>
            <a:chExt cx="4478242" cy="3447489"/>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45719" tIns="45719" rIns="45719" bIns="45719" numCol="1" anchor="t">
              <a:noAutofit/>
            </a:bodyPr>
            <a:lstStyle/>
            <a:p>
              <a:pPr algn="l" defTabSz="914400">
                <a:defRPr sz="1800">
                  <a:solidFill>
                    <a:srgbClr val="000000"/>
                  </a:solidFill>
                  <a:latin typeface="Calibri"/>
                  <a:ea typeface="Calibri"/>
                  <a:cs typeface="Calibri"/>
                  <a:sym typeface="Calibri"/>
                </a:defRPr>
              </a:pPr>
            </a:p>
          </p:txBody>
        </p:sp>
        <p:pic>
          <p:nvPicPr>
            <p:cNvPr id="803" name="Image" descr="Image"/>
            <p:cNvPicPr>
              <a:picLocks noChangeAspect="1"/>
            </p:cNvPicPr>
            <p:nvPr/>
          </p:nvPicPr>
          <p:blipFill>
            <a:blip r:embed="rId2">
              <a:extLst/>
            </a:blip>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3">
                <a:extLst/>
              </a:blip>
              <a:srcRect l="0" t="0" r="71137" b="0"/>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3">
                <a:extLst/>
              </a:blip>
              <a:srcRect l="0" t="0" r="71137" b="0"/>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3">
                <a:extLst/>
              </a:blip>
              <a:srcRect l="0" t="0" r="71137" b="0"/>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3">
                <a:extLst/>
              </a:blip>
              <a:srcRect l="0" t="0" r="71137" b="0"/>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3">
                <a:extLst/>
              </a:blip>
              <a:srcRect l="0" t="0" r="71137" b="0"/>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3">
                <a:extLst/>
              </a:blip>
              <a:srcRect l="0" t="0" r="71137" b="0"/>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4">
                <a:extLst/>
              </a:blip>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fill="norm" stroke="1"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4">
                <a:extLst/>
              </a:blip>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fill="norm" stroke="1"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4">
                <a:extLst/>
              </a:blip>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fill="norm" stroke="1"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4">
                <a:extLst/>
              </a:blip>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fill="norm" stroke="1"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5">
                <a:extLst/>
              </a:blip>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5">
                <a:extLst/>
              </a:blip>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5">
                <a:extLst/>
              </a:blip>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5">
                <a:extLst/>
              </a:blip>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5">
                <a:extLst/>
              </a:blip>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4" y="719599"/>
              <a:ext cx="683619" cy="40094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6788" tIns="26788" rIns="26788" bIns="26788" numCol="1" anchor="ctr">
              <a:spAutoFit/>
            </a:bodyPr>
            <a:lstStyle>
              <a:lvl1pPr algn="l" defTabSz="584200">
                <a:defRPr sz="1200">
                  <a:solidFill>
                    <a:srgbClr val="000000"/>
                  </a:solidFill>
                  <a:latin typeface="Calibri"/>
                  <a:ea typeface="Calibri"/>
                  <a:cs typeface="Calibri"/>
                  <a:sym typeface="Calibri"/>
                </a:defRPr>
              </a:lvl1pPr>
            </a:lstStyle>
            <a:p>
              <a:pPr/>
              <a:r>
                <a:t>External Cache</a:t>
              </a:r>
            </a:p>
          </p:txBody>
        </p:sp>
        <p:sp>
          <p:nvSpPr>
            <p:cNvPr id="823" name="Web Servers"/>
            <p:cNvSpPr txBox="1"/>
            <p:nvPr/>
          </p:nvSpPr>
          <p:spPr>
            <a:xfrm>
              <a:off x="3697602" y="1439256"/>
              <a:ext cx="683619" cy="40094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6788" tIns="26788" rIns="26788" bIns="26788" numCol="1" anchor="ctr">
              <a:spAutoFit/>
            </a:bodyPr>
            <a:lstStyle>
              <a:lvl1pPr algn="l" defTabSz="584200">
                <a:defRPr sz="1200">
                  <a:solidFill>
                    <a:srgbClr val="000000"/>
                  </a:solidFill>
                  <a:latin typeface="Calibri"/>
                  <a:ea typeface="Calibri"/>
                  <a:cs typeface="Calibri"/>
                  <a:sym typeface="Calibri"/>
                </a:defRPr>
              </a:lvl1pPr>
            </a:lstStyle>
            <a:p>
              <a:pPr/>
              <a:r>
                <a:t>Web Servers</a:t>
              </a:r>
            </a:p>
          </p:txBody>
        </p:sp>
        <p:sp>
          <p:nvSpPr>
            <p:cNvPr id="824" name="App Servers"/>
            <p:cNvSpPr txBox="1"/>
            <p:nvPr/>
          </p:nvSpPr>
          <p:spPr>
            <a:xfrm>
              <a:off x="3697602" y="2290595"/>
              <a:ext cx="683619" cy="40094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6788" tIns="26788" rIns="26788" bIns="26788" numCol="1" anchor="ctr">
              <a:spAutoFit/>
            </a:bodyPr>
            <a:lstStyle>
              <a:lvl1pPr algn="l" defTabSz="584200">
                <a:defRPr sz="1200">
                  <a:solidFill>
                    <a:srgbClr val="000000"/>
                  </a:solidFill>
                  <a:latin typeface="Calibri"/>
                  <a:ea typeface="Calibri"/>
                  <a:cs typeface="Calibri"/>
                  <a:sym typeface="Calibri"/>
                </a:defRPr>
              </a:lvl1pPr>
            </a:lstStyle>
            <a:p>
              <a:pPr/>
              <a:r>
                <a:t>App Servers</a:t>
              </a:r>
            </a:p>
          </p:txBody>
        </p:sp>
        <p:pic>
          <p:nvPicPr>
            <p:cNvPr id="825" name="Image" descr="Image"/>
            <p:cNvPicPr>
              <a:picLocks noChangeAspect="1"/>
            </p:cNvPicPr>
            <p:nvPr/>
          </p:nvPicPr>
          <p:blipFill>
            <a:blip r:embed="rId2">
              <a:extLst/>
            </a:blip>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2">
              <a:extLst/>
            </a:blip>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5" y="3036804"/>
              <a:ext cx="770576" cy="40094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6788" tIns="26788" rIns="26788" bIns="26788" numCol="1" anchor="ctr">
              <a:spAutoFit/>
            </a:bodyPr>
            <a:lstStyle>
              <a:lvl1pPr algn="l" defTabSz="584200">
                <a:defRPr sz="1200">
                  <a:solidFill>
                    <a:srgbClr val="000000"/>
                  </a:solidFill>
                  <a:latin typeface="Calibri"/>
                  <a:ea typeface="Calibri"/>
                  <a:cs typeface="Calibri"/>
                  <a:sym typeface="Calibri"/>
                </a:defRPr>
              </a:lvl1pPr>
            </a:lstStyle>
            <a:p>
              <a:pPr/>
              <a:r>
                <a:t>Database servers</a:t>
              </a:r>
            </a:p>
          </p:txBody>
        </p:sp>
        <p:pic>
          <p:nvPicPr>
            <p:cNvPr id="828" name="Image" descr="Image"/>
            <p:cNvPicPr>
              <a:picLocks noChangeAspect="1"/>
            </p:cNvPicPr>
            <p:nvPr/>
          </p:nvPicPr>
          <p:blipFill>
            <a:blip r:embed="rId6">
              <a:extLst/>
            </a:blip>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3">
                <a:extLst/>
              </a:blip>
              <a:srcRect l="0" t="0" r="71137" b="0"/>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3">
                <a:extLst/>
              </a:blip>
              <a:srcRect l="0" t="0" r="71137" b="0"/>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29491"/>
              <a:ext cx="683619" cy="40094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6788" tIns="26788" rIns="26788" bIns="26788" numCol="1" anchor="ctr">
              <a:spAutoFit/>
            </a:bodyPr>
            <a:lstStyle>
              <a:lvl1pPr algn="l" defTabSz="584200">
                <a:defRPr sz="1200">
                  <a:solidFill>
                    <a:srgbClr val="000000"/>
                  </a:solidFill>
                  <a:latin typeface="Calibri"/>
                  <a:ea typeface="Calibri"/>
                  <a:cs typeface="Calibri"/>
                  <a:sym typeface="Calibri"/>
                </a:defRPr>
              </a:lvl1pPr>
            </a:lstStyle>
            <a:p>
              <a:pPr/>
              <a:r>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3">
                <a:extLst/>
              </a:blip>
              <a:srcRect l="0" t="0" r="71137" b="0"/>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3">
                <a:extLst/>
              </a:blip>
              <a:srcRect l="0" t="0" r="71137" b="0"/>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90595"/>
              <a:ext cx="683617" cy="40094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6788" tIns="26788" rIns="26788" bIns="26788" numCol="1" anchor="ctr">
              <a:spAutoFit/>
            </a:bodyPr>
            <a:lstStyle>
              <a:lvl1pPr algn="l" defTabSz="584200">
                <a:defRPr sz="1200">
                  <a:solidFill>
                    <a:srgbClr val="000000"/>
                  </a:solidFill>
                  <a:latin typeface="Calibri"/>
                  <a:ea typeface="Calibri"/>
                  <a:cs typeface="Calibri"/>
                  <a:sym typeface="Calibri"/>
                </a:defRPr>
              </a:lvl1pPr>
            </a:lstStyle>
            <a:p>
              <a:pPr/>
              <a:r>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45719" tIns="45719" rIns="45719" bIns="45719" numCol="1" anchor="t">
              <a:noAutofit/>
            </a:bodyPr>
            <a:lstStyle/>
            <a:p>
              <a:pPr algn="l" defTabSz="914400">
                <a:defRPr sz="1800">
                  <a:solidFill>
                    <a:srgbClr val="000000"/>
                  </a:solidFill>
                  <a:latin typeface="Calibri"/>
                  <a:ea typeface="Calibri"/>
                  <a:cs typeface="Calibri"/>
                  <a:sym typeface="Calibri"/>
                </a:defRPr>
              </a:pPr>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45719" tIns="45719" rIns="45719" bIns="45719" numCol="1" anchor="t">
              <a:noAutofit/>
            </a:bodyPr>
            <a:lstStyle/>
            <a:p>
              <a:pPr algn="l" defTabSz="914400">
                <a:defRPr sz="1200">
                  <a:solidFill>
                    <a:srgbClr val="000000"/>
                  </a:solidFill>
                  <a:latin typeface="Calibri"/>
                  <a:ea typeface="Calibri"/>
                  <a:cs typeface="Calibri"/>
                  <a:sym typeface="Calibri"/>
                </a:defRPr>
              </a:pPr>
            </a:p>
          </p:txBody>
        </p:sp>
        <p:grpSp>
          <p:nvGrpSpPr>
            <p:cNvPr id="841" name="Group"/>
            <p:cNvGrpSpPr/>
            <p:nvPr/>
          </p:nvGrpSpPr>
          <p:grpSpPr>
            <a:xfrm>
              <a:off x="770834" y="86241"/>
              <a:ext cx="797046" cy="778984"/>
              <a:chOff x="0" y="0"/>
              <a:chExt cx="797045" cy="778983"/>
            </a:xfrm>
          </p:grpSpPr>
          <p:pic>
            <p:nvPicPr>
              <p:cNvPr id="839" name="Image" descr="Image"/>
              <p:cNvPicPr>
                <a:picLocks noChangeAspect="1"/>
              </p:cNvPicPr>
              <p:nvPr/>
            </p:nvPicPr>
            <p:blipFill>
              <a:blip r:embed="rId7">
                <a:extLst/>
              </a:blip>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68540"/>
                <a:ext cx="797046" cy="21044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6788" tIns="26788" rIns="26788" bIns="26788" numCol="1" anchor="ctr">
                <a:spAutoFit/>
              </a:bodyPr>
              <a:lstStyle>
                <a:lvl1pPr algn="l" defTabSz="584200">
                  <a:defRPr sz="1200">
                    <a:solidFill>
                      <a:srgbClr val="000000"/>
                    </a:solidFill>
                    <a:latin typeface="Calibri"/>
                    <a:ea typeface="Calibri"/>
                    <a:cs typeface="Calibri"/>
                    <a:sym typeface="Calibri"/>
                  </a:defRPr>
                </a:lvl1pPr>
              </a:lstStyle>
              <a:p>
                <a:pPr/>
                <a:r>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45719" tIns="45719" rIns="45719" bIns="45719" numCol="1" anchor="t">
              <a:noAutofit/>
            </a:bodyPr>
            <a:lstStyle/>
            <a:p>
              <a:pPr algn="l" defTabSz="914400">
                <a:defRPr sz="1200">
                  <a:solidFill>
                    <a:srgbClr val="000000"/>
                  </a:solidFill>
                  <a:latin typeface="Calibri"/>
                  <a:ea typeface="Calibri"/>
                  <a:cs typeface="Calibri"/>
                  <a:sym typeface="Calibri"/>
                </a:defRPr>
              </a:pPr>
            </a:p>
          </p:txBody>
        </p:sp>
      </p:grpSp>
      <p:grpSp>
        <p:nvGrpSpPr>
          <p:cNvPr id="848" name="Cloud 4"/>
          <p:cNvGrpSpPr/>
          <p:nvPr/>
        </p:nvGrpSpPr>
        <p:grpSpPr>
          <a:xfrm>
            <a:off x="17735032" y="7689672"/>
            <a:ext cx="5373943" cy="3728774"/>
            <a:chOff x="0" y="0"/>
            <a:chExt cx="5373942" cy="3728772"/>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fill="norm" stroke="1"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45719" tIns="45719" rIns="45719" bIns="45719" numCol="1" anchor="ctr">
                <a:noAutofit/>
              </a:bodyPr>
              <a:lstStyle/>
              <a:p>
                <a:pPr algn="l" defTabSz="914400">
                  <a:defRPr sz="1800">
                    <a:solidFill>
                      <a:srgbClr val="FFFFFF"/>
                    </a:solidFill>
                    <a:latin typeface="Calibri"/>
                    <a:ea typeface="Calibri"/>
                    <a:cs typeface="Calibri"/>
                    <a:sym typeface="Calibri"/>
                  </a:defRPr>
                </a:pPr>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45719" tIns="45719" rIns="45719" bIns="45719" numCol="1" anchor="ctr">
                <a:noAutofit/>
              </a:bodyPr>
              <a:lstStyle/>
              <a:p>
                <a:pPr algn="l" defTabSz="914400">
                  <a:defRPr sz="1800">
                    <a:solidFill>
                      <a:srgbClr val="FFFFFF"/>
                    </a:solidFill>
                    <a:latin typeface="Calibri"/>
                    <a:ea typeface="Calibri"/>
                    <a:cs typeface="Calibri"/>
                    <a:sym typeface="Calibri"/>
                  </a:defRPr>
                </a:pPr>
              </a:p>
            </p:txBody>
          </p:sp>
        </p:grpSp>
        <p:sp>
          <p:nvSpPr>
            <p:cNvPr id="847" name="Client sees none of this!"/>
            <p:cNvSpPr txBox="1"/>
            <p:nvPr/>
          </p:nvSpPr>
          <p:spPr>
            <a:xfrm>
              <a:off x="796298" y="1208451"/>
              <a:ext cx="3401688" cy="110813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l" defTabSz="914400">
                <a:defRPr sz="3600">
                  <a:solidFill>
                    <a:srgbClr val="000000"/>
                  </a:solidFill>
                  <a:latin typeface="Calibri"/>
                  <a:ea typeface="Calibri"/>
                  <a:cs typeface="Calibri"/>
                  <a:sym typeface="Calibri"/>
                </a:defRPr>
              </a:lvl1pPr>
            </a:lstStyle>
            <a:p>
              <a:pPr/>
              <a:r>
                <a:t>Client sees none of this!</a:t>
              </a:r>
            </a:p>
          </p:txBody>
        </p:sp>
      </p:gr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50" name="Title 1"/>
          <p:cNvSpPr txBox="1"/>
          <p:nvPr>
            <p:ph type="title"/>
          </p:nvPr>
        </p:nvSpPr>
        <p:spPr>
          <a:prstGeom prst="rect">
            <a:avLst/>
          </a:prstGeom>
        </p:spPr>
        <p:txBody>
          <a:bodyPr/>
          <a:lstStyle/>
          <a:p>
            <a:pPr/>
            <a:r>
              <a:t>Nouns are represented as URIs</a:t>
            </a:r>
          </a:p>
        </p:txBody>
      </p:sp>
      <p:sp>
        <p:nvSpPr>
          <p:cNvPr id="851" name="Content Placeholder 2"/>
          <p:cNvSpPr txBox="1"/>
          <p:nvPr>
            <p:ph type="body" sz="quarter" idx="1"/>
          </p:nvPr>
        </p:nvSpPr>
        <p:spPr>
          <a:prstGeom prst="rect">
            <a:avLst/>
          </a:prstGeom>
        </p:spPr>
        <p:txBody>
          <a:bodyPr/>
          <a:lstStyle/>
          <a:p>
            <a:pPr>
              <a:lnSpc>
                <a:spcPct val="81000"/>
              </a:lnSpc>
              <a:defRPr sz="5000"/>
            </a:pPr>
          </a:p>
        </p:txBody>
      </p:sp>
      <p:sp>
        <p:nvSpPr>
          <p:cNvPr id="852" name="Body Level One…"/>
          <p:cNvSpPr txBox="1"/>
          <p:nvPr>
            <p:ph type="body" idx="21"/>
          </p:nvPr>
        </p:nvSpPr>
        <p:spPr>
          <a:xfrm>
            <a:off x="1206500" y="4248503"/>
            <a:ext cx="16161558" cy="8256014"/>
          </a:xfrm>
          <a:prstGeom prst="rect">
            <a:avLst/>
          </a:prstGeom>
          <a:extLst>
            <a:ext uri="{C572A759-6A51-4108-AA02-DFA0A04FC94B}">
              <ma14:wrappingTextBoxFlag xmlns:ma14="http://schemas.microsoft.com/office/mac/drawingml/2011/main" val="1"/>
            </a:ext>
          </a:extLst>
        </p:spPr>
        <p:txBody>
          <a:bodyPr/>
          <a:lstStyle/>
          <a:p>
            <a:pPr marL="327258" indent="-327258" defTabSz="1658069">
              <a:spcBef>
                <a:spcPts val="3000"/>
              </a:spcBef>
              <a:buSzPct val="100000"/>
              <a:defRPr sz="3264"/>
            </a:pPr>
            <a:r>
              <a:t>In a RESTful system, the server is visualized as a store of resources (nouns), each of which has some data associated with it.</a:t>
            </a:r>
          </a:p>
          <a:p>
            <a:pPr marL="327258" indent="-327258" defTabSz="1658069">
              <a:spcBef>
                <a:spcPts val="3000"/>
              </a:spcBef>
              <a:buSzPct val="100000"/>
              <a:defRPr sz="3264"/>
            </a:pPr>
            <a:r>
              <a:t>URIs represent these resources</a:t>
            </a:r>
          </a:p>
          <a:p>
            <a:pPr marL="327258" indent="-327258" defTabSz="1658069">
              <a:spcBef>
                <a:spcPts val="3000"/>
              </a:spcBef>
              <a:buSzPct val="100000"/>
              <a:defRPr sz="3264"/>
            </a:pPr>
            <a:r>
              <a:t>Examples: </a:t>
            </a:r>
          </a:p>
          <a:p>
            <a:pPr lvl="1" marL="586338" indent="-327258" defTabSz="1658069">
              <a:spcBef>
                <a:spcPts val="3000"/>
              </a:spcBef>
              <a:buSzPct val="100000"/>
              <a:defRPr sz="3264"/>
            </a:pPr>
            <a:r>
              <a:t>/cities/losangeles</a:t>
            </a:r>
          </a:p>
          <a:p>
            <a:pPr lvl="1" marL="586338" indent="-327258" defTabSz="1658069">
              <a:spcBef>
                <a:spcPts val="3000"/>
              </a:spcBef>
              <a:buSzPct val="100000"/>
              <a:defRPr sz="3264"/>
            </a:pPr>
            <a:r>
              <a:t>/transcripts/00345/graduate  (student 00345 has several transcripts in the system; this is the graduate one)</a:t>
            </a:r>
          </a:p>
          <a:p>
            <a:pPr marL="327258" indent="-327258" defTabSz="1658069">
              <a:spcBef>
                <a:spcPts val="3000"/>
              </a:spcBef>
              <a:buSzPct val="100000"/>
              <a:defRPr sz="3264"/>
            </a:pPr>
            <a:r>
              <a:t>Anti-examples:     </a:t>
            </a:r>
          </a:p>
          <a:p>
            <a:pPr lvl="1" marL="586338" indent="-327258" defTabSz="1658069">
              <a:spcBef>
                <a:spcPts val="3000"/>
              </a:spcBef>
              <a:buSzPct val="100000"/>
              <a:defRPr sz="3264"/>
            </a:pPr>
            <a:r>
              <a:t>/getCity/losangeles</a:t>
            </a:r>
          </a:p>
          <a:p>
            <a:pPr lvl="1" marL="586338" indent="-327258" defTabSz="1658069">
              <a:spcBef>
                <a:spcPts val="3000"/>
              </a:spcBef>
              <a:buSzPct val="100000"/>
              <a:defRPr sz="3264"/>
            </a:pPr>
            <a:r>
              <a:t>/getCitybyID/50654</a:t>
            </a:r>
          </a:p>
          <a:p>
            <a:pPr lvl="1" marL="586338" indent="-327258" defTabSz="1658069">
              <a:spcBef>
                <a:spcPts val="3000"/>
              </a:spcBef>
              <a:buSzPct val="100000"/>
              <a:defRPr sz="3264"/>
            </a:pPr>
            <a:r>
              <a:t>/Cities.php?id=50654</a:t>
            </a:r>
          </a:p>
        </p:txBody>
      </p:sp>
      <p:grpSp>
        <p:nvGrpSpPr>
          <p:cNvPr id="855" name="Rectangle 4"/>
          <p:cNvGrpSpPr/>
          <p:nvPr/>
        </p:nvGrpSpPr>
        <p:grpSpPr>
          <a:xfrm>
            <a:off x="17635142" y="6890295"/>
            <a:ext cx="5486399" cy="4656663"/>
            <a:chOff x="0" y="0"/>
            <a:chExt cx="5486398" cy="4656661"/>
          </a:xfrm>
        </p:grpSpPr>
        <p:sp>
          <p:nvSpPr>
            <p:cNvPr id="853" name="Rectangle"/>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l" defTabSz="1828800">
                <a:defRPr sz="3600">
                  <a:solidFill>
                    <a:srgbClr val="FFFFFF"/>
                  </a:solidFill>
                  <a:latin typeface="Calibri"/>
                  <a:ea typeface="Calibri"/>
                  <a:cs typeface="Calibri"/>
                  <a:sym typeface="Calibri"/>
                </a:defRPr>
              </a:pPr>
            </a:p>
          </p:txBody>
        </p:sp>
        <p:sp>
          <p:nvSpPr>
            <p:cNvPr id="854" name="Useful heuristic:  if you were keeping this data in a bunch of files, what would the directory structure look like?…"/>
            <p:cNvSpPr/>
            <p:nvPr/>
          </p:nvSpPr>
          <p:spPr>
            <a:xfrm>
              <a:off x="104139" y="12700"/>
              <a:ext cx="5278120" cy="0"/>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t">
              <a:spAutoFit/>
            </a:bodyPr>
            <a:lstStyle/>
            <a:p>
              <a:pPr algn="l" defTabSz="1828800">
                <a:defRPr sz="3600">
                  <a:solidFill>
                    <a:srgbClr val="000000"/>
                  </a:solidFill>
                  <a:latin typeface="Ink Free"/>
                  <a:ea typeface="Ink Free"/>
                  <a:cs typeface="Ink Free"/>
                  <a:sym typeface="Ink Free"/>
                </a:defRPr>
              </a:pPr>
              <a:r>
                <a:t>Useful heuristic:  if you were keeping this data in a bunch of files, what would the directory structure look like?</a:t>
              </a:r>
              <a:endParaRPr>
                <a:solidFill>
                  <a:srgbClr val="FFFFFF"/>
                </a:solidFill>
              </a:endParaRPr>
            </a:p>
            <a:p>
              <a:pPr algn="l" defTabSz="1828800">
                <a:defRPr sz="3600">
                  <a:solidFill>
                    <a:srgbClr val="000000"/>
                  </a:solidFill>
                  <a:latin typeface="Ink Free"/>
                  <a:ea typeface="Ink Free"/>
                  <a:cs typeface="Ink Free"/>
                  <a:sym typeface="Ink Free"/>
                </a:defRPr>
              </a:pPr>
              <a:r>
                <a:t>But you don't have to actually keep the data in that way.  </a:t>
              </a:r>
            </a:p>
          </p:txBody>
        </p:sp>
      </p:grpSp>
      <p:grpSp>
        <p:nvGrpSpPr>
          <p:cNvPr id="858" name="Rectangle 5"/>
          <p:cNvGrpSpPr/>
          <p:nvPr/>
        </p:nvGrpSpPr>
        <p:grpSpPr>
          <a:xfrm>
            <a:off x="17635142" y="4573370"/>
            <a:ext cx="5486399" cy="1948541"/>
            <a:chOff x="0" y="0"/>
            <a:chExt cx="5486398" cy="1948539"/>
          </a:xfrm>
        </p:grpSpPr>
        <p:sp>
          <p:nvSpPr>
            <p:cNvPr id="856" name="Rectangle"/>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l" defTabSz="1828800">
                <a:defRPr sz="3600">
                  <a:solidFill>
                    <a:srgbClr val="FFFFFF"/>
                  </a:solidFill>
                  <a:latin typeface="Calibri"/>
                  <a:ea typeface="Calibri"/>
                  <a:cs typeface="Calibri"/>
                  <a:sym typeface="Calibri"/>
                </a:defRPr>
              </a:pPr>
            </a:p>
          </p:txBody>
        </p:sp>
        <p:sp>
          <p:nvSpPr>
            <p:cNvPr id="857" name="We prefer plural nouns for toplevel resources, as you see here."/>
            <p:cNvSpPr txBox="1"/>
            <p:nvPr/>
          </p:nvSpPr>
          <p:spPr>
            <a:xfrm>
              <a:off x="104139" y="12700"/>
              <a:ext cx="5278120" cy="189738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t">
              <a:spAutoFit/>
            </a:bodyPr>
            <a:lstStyle>
              <a:lvl1pPr algn="l" defTabSz="1828800">
                <a:defRPr sz="3600">
                  <a:solidFill>
                    <a:srgbClr val="000000"/>
                  </a:solidFill>
                  <a:latin typeface="Ink Free"/>
                  <a:ea typeface="Ink Free"/>
                  <a:cs typeface="Ink Free"/>
                  <a:sym typeface="Ink Free"/>
                </a:defRPr>
              </a:lvl1pPr>
            </a:lstStyle>
            <a:p>
              <a:pPr/>
              <a:r>
                <a:t>We prefer plural nouns for toplevel resources, as you see here.  </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8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85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55" grpId="1"/>
      <p:bldP build="whole" bldLvl="1" animBg="1" rev="0" advAuto="0" spid="858" grpId="2"/>
    </p:bldLst>
  </p:timing>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0" name="Content Placeholder 2"/>
          <p:cNvSpPr txBox="1"/>
          <p:nvPr>
            <p:ph type="body" idx="1"/>
          </p:nvPr>
        </p:nvSpPr>
        <p:spPr>
          <a:prstGeom prst="rect">
            <a:avLst/>
          </a:prstGeom>
        </p:spPr>
        <p:txBody>
          <a:bodyPr/>
          <a:lstStyle/>
          <a:p>
            <a:pPr>
              <a:lnSpc>
                <a:spcPct val="81000"/>
              </a:lnSpc>
            </a:pPr>
            <a:r>
              <a:t>In REST, there are four things you can do with a resource</a:t>
            </a:r>
          </a:p>
          <a:p>
            <a:pPr>
              <a:lnSpc>
                <a:spcPct val="81000"/>
              </a:lnSpc>
            </a:pPr>
            <a:r>
              <a:t>POST: requests the server to create a resource</a:t>
            </a:r>
          </a:p>
          <a:p>
            <a:pPr lvl="1">
              <a:lnSpc>
                <a:spcPct val="81000"/>
              </a:lnSpc>
              <a:spcBef>
                <a:spcPts val="1000"/>
              </a:spcBef>
            </a:pPr>
            <a:r>
              <a:t>there are several ways in which the value for the new resource can be transmitted (more In a minute)</a:t>
            </a:r>
          </a:p>
          <a:p>
            <a:pPr>
              <a:lnSpc>
                <a:spcPct val="81000"/>
              </a:lnSpc>
            </a:pPr>
            <a:r>
              <a:t>GET: requests the server to respond with a representation of the resource</a:t>
            </a:r>
          </a:p>
          <a:p>
            <a:pPr>
              <a:lnSpc>
                <a:spcPct val="81000"/>
              </a:lnSpc>
            </a:pPr>
            <a:r>
              <a:t>PUT: requests the server to replace the value of the resource by the given value</a:t>
            </a:r>
          </a:p>
          <a:p>
            <a:pPr>
              <a:lnSpc>
                <a:spcPct val="81000"/>
              </a:lnSpc>
            </a:pPr>
            <a:r>
              <a:t>DELETE: requests the server to delete the resource	</a:t>
            </a:r>
          </a:p>
        </p:txBody>
      </p:sp>
      <p:sp>
        <p:nvSpPr>
          <p:cNvPr id="861" name="Title 1"/>
          <p:cNvSpPr txBox="1"/>
          <p:nvPr>
            <p:ph type="title"/>
          </p:nvPr>
        </p:nvSpPr>
        <p:spPr>
          <a:prstGeom prst="rect">
            <a:avLst/>
          </a:prstGeom>
        </p:spPr>
        <p:txBody>
          <a:bodyPr/>
          <a:lstStyle/>
          <a:p>
            <a:pPr/>
            <a:r>
              <a:t>Verbs are represented as http methods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Distributed Software Architectures"/>
          <p:cNvSpPr txBox="1"/>
          <p:nvPr>
            <p:ph type="title"/>
          </p:nvPr>
        </p:nvSpPr>
        <p:spPr>
          <a:prstGeom prst="rect">
            <a:avLst/>
          </a:prstGeom>
        </p:spPr>
        <p:txBody>
          <a:bodyPr/>
          <a:lstStyle/>
          <a:p>
            <a:pPr/>
            <a:r>
              <a:t>Distributed Software Architectures</a:t>
            </a:r>
          </a:p>
        </p:txBody>
      </p:sp>
      <p:sp>
        <p:nvSpPr>
          <p:cNvPr id="194" name="Slide Subtitle"/>
          <p:cNvSpPr txBox="1"/>
          <p:nvPr>
            <p:ph type="body" sz="quarter" idx="1"/>
          </p:nvPr>
        </p:nvSpPr>
        <p:spPr>
          <a:prstGeom prst="rect">
            <a:avLst/>
          </a:prstGeom>
        </p:spPr>
        <p:txBody>
          <a:bodyPr/>
          <a:lstStyle/>
          <a:p>
            <a:pPr/>
          </a:p>
        </p:txBody>
      </p:sp>
      <p:sp>
        <p:nvSpPr>
          <p:cNvPr id="195" name="Body Level On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Goal: abstract details away into reusable components</a:t>
            </a:r>
          </a:p>
          <a:p>
            <a:pPr/>
            <a:r>
              <a:t>Enables exploration of design alternatives</a:t>
            </a:r>
          </a:p>
          <a:p>
            <a:pPr/>
            <a:r>
              <a:t>Allows for analysis of high-level design before implementation</a:t>
            </a:r>
          </a:p>
          <a:p>
            <a:pPr/>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extLst/>
          </a:blip>
          <a:stretch>
            <a:fillRect/>
          </a:stretch>
        </p:blipFill>
        <p:spPr>
          <a:xfrm>
            <a:off x="16756744" y="8642935"/>
            <a:ext cx="7119980" cy="4900611"/>
          </a:xfrm>
          <a:prstGeom prst="rect">
            <a:avLst/>
          </a:prstGeom>
          <a:ln w="12700">
            <a:miter lim="400000"/>
          </a:ln>
        </p:spPr>
      </p:pic>
    </p:spTree>
  </p:cSld>
  <p:clrMapOvr>
    <a:masterClrMapping/>
  </p:clrMapOvr>
  <p:transition xmlns:p14="http://schemas.microsoft.com/office/powerpoint/2010/main" spd="med" advClick="1"/>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3" name="Content Placeholder 2"/>
          <p:cNvSpPr txBox="1"/>
          <p:nvPr>
            <p:ph type="body" idx="1"/>
          </p:nvPr>
        </p:nvSpPr>
        <p:spPr>
          <a:prstGeom prst="rect">
            <a:avLst/>
          </a:prstGeom>
        </p:spPr>
        <p:txBody>
          <a:bodyPr/>
          <a:lstStyle/>
          <a:p>
            <a:pPr marL="0" indent="0" defTabSz="2194504">
              <a:spcBef>
                <a:spcPts val="4000"/>
              </a:spcBef>
              <a:buSzTx/>
              <a:buNone/>
              <a:defRPr sz="4500"/>
            </a:pPr>
            <a:r>
              <a:t>There are at least 3 ways to associate parameters with a request:</a:t>
            </a:r>
          </a:p>
          <a:p>
            <a:pPr lvl="1" marL="960119" indent="-411479" defTabSz="2194504">
              <a:spcBef>
                <a:spcPts val="900"/>
              </a:spcBef>
              <a:defRPr sz="3959">
                <a:solidFill>
                  <a:srgbClr val="FF0000"/>
                </a:solidFill>
              </a:defRPr>
            </a:pPr>
            <a:r>
              <a:t>path parameters</a:t>
            </a:r>
            <a:r>
              <a:rPr>
                <a:solidFill>
                  <a:srgbClr val="000000"/>
                </a:solidFill>
              </a:rPr>
              <a:t>.  These specify portions of the path to the resource.  For example, your REST protocol might allow a path like</a:t>
            </a:r>
          </a:p>
          <a:p>
            <a:pPr lvl="1" marL="960119" indent="-411479" defTabSz="2194504">
              <a:spcBef>
                <a:spcPts val="900"/>
              </a:spcBef>
              <a:defRPr sz="3959"/>
            </a:pPr>
          </a:p>
          <a:p>
            <a:pPr lvl="2" marL="0" indent="1097279" defTabSz="2194504">
              <a:spcBef>
                <a:spcPts val="900"/>
              </a:spcBef>
              <a:buSzTx/>
              <a:buNone/>
              <a:defRPr sz="3239">
                <a:latin typeface="Consolas"/>
                <a:ea typeface="Consolas"/>
                <a:cs typeface="Consolas"/>
                <a:sym typeface="Consolas"/>
              </a:defRPr>
            </a:pPr>
            <a:r>
              <a:t>/transcripts/00345/graduate</a:t>
            </a:r>
          </a:p>
          <a:p>
            <a:pPr lvl="2" marL="0" indent="1097279" defTabSz="2194504">
              <a:spcBef>
                <a:spcPts val="900"/>
              </a:spcBef>
              <a:buSzTx/>
              <a:buNone/>
              <a:defRPr sz="3239"/>
            </a:pPr>
            <a:r>
              <a:t> </a:t>
            </a:r>
          </a:p>
          <a:p>
            <a:pPr lvl="1" marL="960119" indent="-411479" defTabSz="2194504">
              <a:spcBef>
                <a:spcPts val="900"/>
              </a:spcBef>
              <a:defRPr sz="3959">
                <a:solidFill>
                  <a:srgbClr val="FF0000"/>
                </a:solidFill>
              </a:defRPr>
            </a:pPr>
            <a:r>
              <a:t>query parameters</a:t>
            </a:r>
            <a:r>
              <a:rPr>
                <a:solidFill>
                  <a:srgbClr val="000000"/>
                </a:solidFill>
              </a:rPr>
              <a:t>.  These are part of the URI and are typically used as search items.  For example, your REST protocol might allow a path like</a:t>
            </a:r>
          </a:p>
          <a:p>
            <a:pPr lvl="1" marL="960119" indent="-411479" defTabSz="2194504">
              <a:spcBef>
                <a:spcPts val="900"/>
              </a:spcBef>
              <a:defRPr sz="3959"/>
            </a:pPr>
          </a:p>
          <a:p>
            <a:pPr lvl="1" marL="0" indent="548639" defTabSz="2194504">
              <a:spcBef>
                <a:spcPts val="900"/>
              </a:spcBef>
              <a:buSzTx/>
              <a:buNone/>
              <a:defRPr sz="3959"/>
            </a:pPr>
            <a:r>
              <a:t>	</a:t>
            </a:r>
            <a:r>
              <a:rPr>
                <a:latin typeface="Consolas"/>
                <a:ea typeface="Consolas"/>
                <a:cs typeface="Consolas"/>
                <a:sym typeface="Consolas"/>
              </a:rPr>
              <a:t>/transcripts/graduate?lastname=covey&amp;firstname=avery</a:t>
            </a:r>
            <a:endParaRPr>
              <a:latin typeface="Consolas"/>
              <a:ea typeface="Consolas"/>
              <a:cs typeface="Consolas"/>
              <a:sym typeface="Consolas"/>
            </a:endParaRPr>
          </a:p>
          <a:p>
            <a:pPr lvl="1" marL="0" indent="548639" defTabSz="2194504">
              <a:spcBef>
                <a:spcPts val="900"/>
              </a:spcBef>
              <a:buSzTx/>
              <a:buNone/>
              <a:defRPr sz="3959"/>
            </a:pPr>
          </a:p>
          <a:p>
            <a:pPr lvl="1" marL="960119" indent="-411479" defTabSz="2194504">
              <a:spcBef>
                <a:spcPts val="900"/>
              </a:spcBef>
              <a:defRPr sz="3959">
                <a:solidFill>
                  <a:srgbClr val="FF0000"/>
                </a:solidFill>
              </a:defRPr>
            </a:pPr>
            <a:r>
              <a:t>body parameters</a:t>
            </a:r>
            <a:r>
              <a:rPr>
                <a:solidFill>
                  <a:srgbClr val="000000"/>
                </a:solidFill>
              </a:rPr>
              <a:t>.  You can put additional parameters or information in the body, using any coding that you like.</a:t>
            </a:r>
          </a:p>
        </p:txBody>
      </p:sp>
      <p:sp>
        <p:nvSpPr>
          <p:cNvPr id="864" name="Title 1"/>
          <p:cNvSpPr txBox="1"/>
          <p:nvPr>
            <p:ph type="title"/>
          </p:nvPr>
        </p:nvSpPr>
        <p:spPr>
          <a:prstGeom prst="rect">
            <a:avLst/>
          </a:prstGeom>
        </p:spPr>
        <p:txBody>
          <a:bodyPr/>
          <a:lstStyle/>
          <a:p>
            <a:pPr/>
            <a:r>
              <a:t>You say you want parameters?</a:t>
            </a:r>
          </a:p>
        </p:txBody>
      </p:sp>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6" name="Resource: /todos…"/>
          <p:cNvSpPr txBox="1"/>
          <p:nvPr>
            <p:ph type="body" idx="1"/>
          </p:nvPr>
        </p:nvSpPr>
        <p:spPr>
          <a:prstGeom prst="rect">
            <a:avLst/>
          </a:prstGeom>
        </p:spPr>
        <p:txBody>
          <a:bodyPr/>
          <a:lstStyle/>
          <a:p>
            <a:pPr/>
            <a:r>
              <a:t>Resource: /todos</a:t>
            </a:r>
          </a:p>
          <a:p>
            <a:pPr lvl="1">
              <a:spcBef>
                <a:spcPts val="1000"/>
              </a:spcBef>
            </a:pPr>
            <a:r>
              <a:t>GET /todos   - get list all of my todo items</a:t>
            </a:r>
          </a:p>
          <a:p>
            <a:pPr lvl="1">
              <a:spcBef>
                <a:spcPts val="1000"/>
              </a:spcBef>
            </a:pPr>
            <a:r>
              <a:t>POST /todos - create a new todo item (data in body)</a:t>
            </a:r>
          </a:p>
          <a:p>
            <a:pPr/>
            <a:r>
              <a:t>Resource: /todos/:todoItemID  </a:t>
            </a:r>
          </a:p>
          <a:p>
            <a:pPr lvl="1">
              <a:spcBef>
                <a:spcPts val="1000"/>
              </a:spcBef>
            </a:pPr>
            <a:r>
              <a:t>:todoItemID is a path parameter</a:t>
            </a:r>
          </a:p>
          <a:p>
            <a:pPr lvl="1">
              <a:spcBef>
                <a:spcPts val="1000"/>
              </a:spcBef>
            </a:pPr>
            <a:r>
              <a:t>GET /todos/:todoItemID - fetch a single item by id</a:t>
            </a:r>
          </a:p>
          <a:p>
            <a:pPr lvl="1">
              <a:spcBef>
                <a:spcPts val="1000"/>
              </a:spcBef>
            </a:pPr>
            <a:r>
              <a:t>PUT /todos/:todoItemID - update a single item (new data in body)</a:t>
            </a:r>
          </a:p>
          <a:p>
            <a:pPr lvl="1">
              <a:spcBef>
                <a:spcPts val="1000"/>
              </a:spcBef>
            </a:pPr>
            <a:r>
              <a:t>DELETE /todos/:todoItemID - delete a single item</a:t>
            </a:r>
          </a:p>
        </p:txBody>
      </p:sp>
      <p:sp>
        <p:nvSpPr>
          <p:cNvPr id="867" name="RESTful Microservices"/>
          <p:cNvSpPr txBox="1"/>
          <p:nvPr>
            <p:ph type="title"/>
          </p:nvPr>
        </p:nvSpPr>
        <p:spPr>
          <a:prstGeom prst="rect">
            <a:avLst/>
          </a:prstGeom>
        </p:spPr>
        <p:txBody>
          <a:bodyPr/>
          <a:lstStyle/>
          <a:p>
            <a:pPr/>
            <a:r>
              <a:t>Example interface #1: a todo-list manager</a:t>
            </a:r>
          </a:p>
        </p:txBody>
      </p:sp>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9" name="Title 1"/>
          <p:cNvSpPr txBox="1"/>
          <p:nvPr>
            <p:ph type="title"/>
          </p:nvPr>
        </p:nvSpPr>
        <p:spPr>
          <a:prstGeom prst="rect">
            <a:avLst/>
          </a:prstGeom>
        </p:spPr>
        <p:txBody>
          <a:bodyPr/>
          <a:lstStyle>
            <a:lvl1pPr defTabSz="2267654">
              <a:defRPr spc="-158" sz="7905"/>
            </a:lvl1pPr>
          </a:lstStyle>
          <a:p>
            <a:pPr/>
            <a:r>
              <a:t>Example Interface #2: a database of transcripts</a:t>
            </a:r>
          </a:p>
        </p:txBody>
      </p:sp>
      <p:sp>
        <p:nvSpPr>
          <p:cNvPr id="870" name="Rectangle 4"/>
          <p:cNvSpPr txBox="1"/>
          <p:nvPr/>
        </p:nvSpPr>
        <p:spPr>
          <a:xfrm>
            <a:off x="1767839" y="2903097"/>
            <a:ext cx="22393425" cy="10239347"/>
          </a:xfrm>
          <a:prstGeom prst="rect">
            <a:avLst/>
          </a:prstGeom>
          <a:ln w="12700">
            <a:miter lim="400000"/>
          </a:ln>
          <a:extLst>
            <a:ext uri="{C572A759-6A51-4108-AA02-DFA0A04FC94B}">
              <ma14:wrappingTextBoxFlag xmlns:ma14="http://schemas.microsoft.com/office/mac/drawingml/2011/main" val="1"/>
            </a:ext>
          </a:extLst>
        </p:spPr>
        <p:txBody>
          <a:bodyPr tIns="91439" bIns="91439">
            <a:spAutoFit/>
          </a:bodyPr>
          <a:lstStyle/>
          <a:p>
            <a:pPr algn="l" defTabSz="1828800">
              <a:defRPr sz="3600">
                <a:solidFill>
                  <a:srgbClr val="000000"/>
                </a:solidFill>
                <a:latin typeface="Consolas"/>
                <a:ea typeface="Consolas"/>
                <a:cs typeface="Consolas"/>
                <a:sym typeface="Consolas"/>
              </a:defRPr>
            </a:pPr>
            <a:r>
              <a:t>POST /transcripts    </a:t>
            </a:r>
          </a:p>
          <a:p>
            <a:pPr algn="l" defTabSz="1828800">
              <a:defRPr sz="3600">
                <a:solidFill>
                  <a:srgbClr val="000000"/>
                </a:solidFill>
                <a:latin typeface="Consolas"/>
                <a:ea typeface="Consolas"/>
                <a:cs typeface="Consolas"/>
                <a:sym typeface="Consolas"/>
              </a:defRPr>
            </a:pPr>
            <a:r>
              <a:t> -- adds a new student to the database, </a:t>
            </a:r>
          </a:p>
          <a:p>
            <a:pPr algn="l" defTabSz="1828800">
              <a:defRPr sz="3600">
                <a:solidFill>
                  <a:srgbClr val="000000"/>
                </a:solidFill>
                <a:latin typeface="Consolas"/>
                <a:ea typeface="Consolas"/>
                <a:cs typeface="Consolas"/>
                <a:sym typeface="Consolas"/>
              </a:defRPr>
            </a:pPr>
            <a:r>
              <a:t> -- returns an ID for this student. </a:t>
            </a:r>
          </a:p>
          <a:p>
            <a:pPr algn="l" defTabSz="1828800">
              <a:defRPr sz="3600">
                <a:solidFill>
                  <a:srgbClr val="000000"/>
                </a:solidFill>
                <a:latin typeface="Consolas"/>
                <a:ea typeface="Consolas"/>
                <a:cs typeface="Consolas"/>
                <a:sym typeface="Consolas"/>
              </a:defRPr>
            </a:pPr>
            <a:r>
              <a:t> -- requires a body parameter 'name', url-encoded (eg name=avery) </a:t>
            </a:r>
          </a:p>
          <a:p>
            <a:pPr algn="l" defTabSz="1828800">
              <a:defRPr sz="3600">
                <a:solidFill>
                  <a:srgbClr val="000000"/>
                </a:solidFill>
                <a:latin typeface="Consolas"/>
                <a:ea typeface="Consolas"/>
                <a:cs typeface="Consolas"/>
                <a:sym typeface="Consolas"/>
              </a:defRPr>
            </a:pPr>
            <a:r>
              <a:t> -- Multiple students may have the same name.</a:t>
            </a:r>
          </a:p>
          <a:p>
            <a:pPr algn="l" defTabSz="1828800">
              <a:defRPr sz="3600">
                <a:solidFill>
                  <a:srgbClr val="000000"/>
                </a:solidFill>
                <a:latin typeface="Consolas"/>
                <a:ea typeface="Consolas"/>
                <a:cs typeface="Consolas"/>
                <a:sym typeface="Consolas"/>
              </a:defRPr>
            </a:pPr>
            <a:r>
              <a:t>GET  /transcripts/:ID           </a:t>
            </a:r>
          </a:p>
          <a:p>
            <a:pPr algn="l" defTabSz="1828800">
              <a:defRPr sz="3600">
                <a:solidFill>
                  <a:srgbClr val="000000"/>
                </a:solidFill>
                <a:latin typeface="Consolas"/>
                <a:ea typeface="Consolas"/>
                <a:cs typeface="Consolas"/>
                <a:sym typeface="Consolas"/>
              </a:defRPr>
            </a:pPr>
            <a:r>
              <a:t> -- returns transcript for student with given ID.  Fails if no such student</a:t>
            </a:r>
          </a:p>
          <a:p>
            <a:pPr algn="l" defTabSz="1828800">
              <a:defRPr sz="3600">
                <a:solidFill>
                  <a:srgbClr val="000000"/>
                </a:solidFill>
                <a:latin typeface="Consolas"/>
                <a:ea typeface="Consolas"/>
                <a:cs typeface="Consolas"/>
                <a:sym typeface="Consolas"/>
              </a:defRPr>
            </a:pPr>
            <a:r>
              <a:t>DELETE /transcripts/:ID          </a:t>
            </a:r>
          </a:p>
          <a:p>
            <a:pPr algn="l" defTabSz="1828800">
              <a:defRPr sz="3600">
                <a:solidFill>
                  <a:srgbClr val="000000"/>
                </a:solidFill>
                <a:latin typeface="Consolas"/>
                <a:ea typeface="Consolas"/>
                <a:cs typeface="Consolas"/>
                <a:sym typeface="Consolas"/>
              </a:defRPr>
            </a:pPr>
            <a:r>
              <a:t> -- deletes transcript for student with the given ID, fails if no such student</a:t>
            </a:r>
            <a:br/>
            <a:r>
              <a:t>POST /transcripts/:studentID/:courseNumber</a:t>
            </a:r>
          </a:p>
          <a:p>
            <a:pPr algn="l" defTabSz="1828800">
              <a:defRPr sz="3600">
                <a:solidFill>
                  <a:srgbClr val="000000"/>
                </a:solidFill>
                <a:latin typeface="Consolas"/>
                <a:ea typeface="Consolas"/>
                <a:cs typeface="Consolas"/>
                <a:sym typeface="Consolas"/>
              </a:defRPr>
            </a:pPr>
            <a:r>
              <a:t> -- adds an entry in this student's transcript with given name and course.  </a:t>
            </a:r>
          </a:p>
          <a:p>
            <a:pPr algn="l" defTabSz="1828800">
              <a:defRPr sz="3600">
                <a:solidFill>
                  <a:srgbClr val="000000"/>
                </a:solidFill>
                <a:latin typeface="Consolas"/>
                <a:ea typeface="Consolas"/>
                <a:cs typeface="Consolas"/>
                <a:sym typeface="Consolas"/>
              </a:defRPr>
            </a:pPr>
            <a:r>
              <a:t> -- Requires a body parameter 'grade', url-encoded</a:t>
            </a:r>
          </a:p>
          <a:p>
            <a:pPr algn="l" defTabSz="1828800">
              <a:defRPr sz="3600">
                <a:solidFill>
                  <a:srgbClr val="000000"/>
                </a:solidFill>
                <a:latin typeface="Consolas"/>
                <a:ea typeface="Consolas"/>
                <a:cs typeface="Consolas"/>
                <a:sym typeface="Consolas"/>
              </a:defRPr>
            </a:pPr>
            <a:r>
              <a:t> -- Fails if there is already an entry for this course in the student's transcript </a:t>
            </a:r>
          </a:p>
          <a:p>
            <a:pPr algn="l" defTabSz="1828800">
              <a:defRPr sz="3600">
                <a:solidFill>
                  <a:srgbClr val="000000"/>
                </a:solidFill>
                <a:latin typeface="Consolas"/>
                <a:ea typeface="Consolas"/>
                <a:cs typeface="Consolas"/>
                <a:sym typeface="Consolas"/>
              </a:defRPr>
            </a:pPr>
            <a:r>
              <a:t>GET  /transcripts/:studentID/:courseNumber  </a:t>
            </a:r>
          </a:p>
          <a:p>
            <a:pPr algn="l" defTabSz="1828800">
              <a:defRPr sz="3600">
                <a:solidFill>
                  <a:srgbClr val="000000"/>
                </a:solidFill>
                <a:latin typeface="Consolas"/>
                <a:ea typeface="Consolas"/>
                <a:cs typeface="Consolas"/>
                <a:sym typeface="Consolas"/>
              </a:defRPr>
            </a:pPr>
            <a:r>
              <a:t> -- returns the student's grade in the specified course.  </a:t>
            </a:r>
          </a:p>
          <a:p>
            <a:pPr algn="l" defTabSz="1828800">
              <a:defRPr sz="3600">
                <a:solidFill>
                  <a:srgbClr val="000000"/>
                </a:solidFill>
                <a:latin typeface="Consolas"/>
                <a:ea typeface="Consolas"/>
                <a:cs typeface="Consolas"/>
                <a:sym typeface="Consolas"/>
              </a:defRPr>
            </a:pPr>
            <a:r>
              <a:t> -- Fails if student or course is missing.</a:t>
            </a:r>
          </a:p>
          <a:p>
            <a:pPr algn="l" defTabSz="1828800">
              <a:defRPr sz="3600">
                <a:solidFill>
                  <a:srgbClr val="000000"/>
                </a:solidFill>
                <a:latin typeface="Consolas"/>
                <a:ea typeface="Consolas"/>
                <a:cs typeface="Consolas"/>
                <a:sym typeface="Consolas"/>
              </a:defRPr>
            </a:pPr>
            <a:r>
              <a:t>GET  /studentids?name=string     </a:t>
            </a:r>
          </a:p>
          <a:p>
            <a:pPr algn="l" defTabSz="1828800">
              <a:defRPr sz="3600">
                <a:solidFill>
                  <a:srgbClr val="000000"/>
                </a:solidFill>
                <a:latin typeface="Consolas"/>
                <a:ea typeface="Consolas"/>
                <a:cs typeface="Consolas"/>
                <a:sym typeface="Consolas"/>
              </a:defRPr>
            </a:pPr>
            <a:r>
              <a:t> -- returns list of IDs for student with the given name</a:t>
            </a:r>
          </a:p>
        </p:txBody>
      </p:sp>
      <p:grpSp>
        <p:nvGrpSpPr>
          <p:cNvPr id="873" name="Rectangle 5"/>
          <p:cNvGrpSpPr/>
          <p:nvPr/>
        </p:nvGrpSpPr>
        <p:grpSpPr>
          <a:xfrm>
            <a:off x="18847570" y="2445946"/>
            <a:ext cx="5486399" cy="2978191"/>
            <a:chOff x="0" y="0"/>
            <a:chExt cx="5486398" cy="2978190"/>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l" defTabSz="1828800">
                <a:defRPr sz="3600">
                  <a:solidFill>
                    <a:srgbClr val="FFFFFF"/>
                  </a:solidFill>
                  <a:latin typeface="Calibri"/>
                  <a:ea typeface="Calibri"/>
                  <a:cs typeface="Calibri"/>
                  <a:sym typeface="Calibri"/>
                </a:defRPr>
              </a:pPr>
            </a:p>
          </p:txBody>
        </p:sp>
        <p:sp>
          <p:nvSpPr>
            <p:cNvPr id="872" name="Remember the heuristic:  if you were keeping this data in a bunch of files, what would the directory structure look like?"/>
            <p:cNvSpPr/>
            <p:nvPr/>
          </p:nvSpPr>
          <p:spPr>
            <a:xfrm>
              <a:off x="104139" y="12700"/>
              <a:ext cx="5278120" cy="0"/>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t">
              <a:spAutoFit/>
            </a:bodyPr>
            <a:lstStyle>
              <a:lvl1pPr algn="l" defTabSz="1828800">
                <a:defRPr sz="3600">
                  <a:solidFill>
                    <a:srgbClr val="000000"/>
                  </a:solidFill>
                  <a:latin typeface="Ink Free"/>
                  <a:ea typeface="Ink Free"/>
                  <a:cs typeface="Ink Free"/>
                  <a:sym typeface="Ink Free"/>
                </a:defRPr>
              </a:lvl1pPr>
            </a:lstStyle>
            <a:p>
              <a:pPr/>
              <a:r>
                <a:t>Remember the heuristic:  if you were keeping this data in a bunch of files, what would the directory structure look like?</a:t>
              </a:r>
            </a:p>
          </p:txBody>
        </p:sp>
      </p:grpSp>
      <p:grpSp>
        <p:nvGrpSpPr>
          <p:cNvPr id="876" name="Arrow: Left 2"/>
          <p:cNvGrpSpPr/>
          <p:nvPr/>
        </p:nvGrpSpPr>
        <p:grpSpPr>
          <a:xfrm>
            <a:off x="16298555" y="11376601"/>
            <a:ext cx="4654063" cy="2053925"/>
            <a:chOff x="0" y="0"/>
            <a:chExt cx="4654062" cy="2053924"/>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l" defTabSz="1828800">
                <a:defRPr sz="3600">
                  <a:solidFill>
                    <a:srgbClr val="000000"/>
                  </a:solidFill>
                  <a:latin typeface="Ink Free"/>
                  <a:ea typeface="Ink Free"/>
                  <a:cs typeface="Ink Free"/>
                  <a:sym typeface="Ink Free"/>
                </a:defRPr>
              </a:pPr>
            </a:p>
          </p:txBody>
        </p:sp>
        <p:sp>
          <p:nvSpPr>
            <p:cNvPr id="875" name="Didn't seem to  fit the model, sorry ☹"/>
            <p:cNvSpPr txBox="1"/>
            <p:nvPr/>
          </p:nvSpPr>
          <p:spPr>
            <a:xfrm>
              <a:off x="742015" y="354314"/>
              <a:ext cx="3807908" cy="134529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ctr">
              <a:spAutoFit/>
            </a:bodyPr>
            <a:lstStyle/>
            <a:p>
              <a:pPr algn="l" defTabSz="1828800">
                <a:defRPr sz="3600">
                  <a:solidFill>
                    <a:srgbClr val="000000"/>
                  </a:solidFill>
                  <a:latin typeface="Ink Free"/>
                  <a:ea typeface="Ink Free"/>
                  <a:cs typeface="Ink Free"/>
                  <a:sym typeface="Ink Free"/>
                </a:defRPr>
              </a:pPr>
              <a:r>
                <a:t>Didn't seem to  fit the model, sorry </a:t>
              </a:r>
              <a:r>
                <a:rPr>
                  <a:latin typeface="Wingdings"/>
                  <a:ea typeface="Wingdings"/>
                  <a:cs typeface="Wingdings"/>
                  <a:sym typeface="Wingdings"/>
                </a:rPr>
                <a:t>☹</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73" grpId="1"/>
    </p:bldLst>
  </p:timing>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78" name="Specify REST APIs using OpenAPI"/>
          <p:cNvSpPr txBox="1"/>
          <p:nvPr>
            <p:ph type="title"/>
          </p:nvPr>
        </p:nvSpPr>
        <p:spPr>
          <a:prstGeom prst="rect">
            <a:avLst/>
          </a:prstGeom>
        </p:spPr>
        <p:txBody>
          <a:bodyPr/>
          <a:lstStyle/>
          <a:p>
            <a:pPr/>
            <a:r>
              <a:t>Specify REST APIs using OpenAPI</a:t>
            </a:r>
          </a:p>
        </p:txBody>
      </p:sp>
      <p:sp>
        <p:nvSpPr>
          <p:cNvPr id="879" name="Slide Subtitle"/>
          <p:cNvSpPr txBox="1"/>
          <p:nvPr>
            <p:ph type="body" sz="quarter" idx="1"/>
          </p:nvPr>
        </p:nvSpPr>
        <p:spPr>
          <a:prstGeom prst="rect">
            <a:avLst/>
          </a:prstGeom>
        </p:spPr>
        <p:txBody>
          <a:bodyPr/>
          <a:lstStyle/>
          <a:p>
            <a:pPr/>
          </a:p>
        </p:txBody>
      </p:sp>
      <p:sp>
        <p:nvSpPr>
          <p:cNvPr id="880" name="Body Level One…"/>
          <p:cNvSpPr txBox="1"/>
          <p:nvPr>
            <p:ph type="body" idx="21"/>
          </p:nvPr>
        </p:nvSpPr>
        <p:spPr>
          <a:xfrm>
            <a:off x="1206500" y="4248503"/>
            <a:ext cx="14740691" cy="8256014"/>
          </a:xfrm>
          <a:prstGeom prst="rect">
            <a:avLst/>
          </a:prstGeom>
          <a:extLst>
            <a:ext uri="{C572A759-6A51-4108-AA02-DFA0A04FC94B}">
              <ma14:wrappingTextBoxFlag xmlns:ma14="http://schemas.microsoft.com/office/mac/drawingml/2011/main" val="1"/>
            </a:ext>
          </a:extLst>
        </p:spPr>
        <p:txBody>
          <a:bodyPr/>
          <a:lstStyle/>
          <a:p>
            <a:pPr/>
            <a:r>
              <a:t>The specification of the transcript API on the last slide is RESTful, but is not machine-readable</a:t>
            </a:r>
          </a:p>
          <a:p>
            <a:pPr/>
            <a:r>
              <a:t>A machine-readable specification is useful for:</a:t>
            </a:r>
          </a:p>
          <a:p>
            <a:pPr lvl="1" marL="862263" indent="-481263">
              <a:buSzPct val="100000"/>
            </a:pPr>
            <a:r>
              <a:t>Automatically generating client and server boilerplate, documentation, examples</a:t>
            </a:r>
          </a:p>
          <a:p>
            <a:pPr lvl="1" marL="862263" indent="-481263">
              <a:buSzPct val="100000"/>
            </a:pPr>
            <a:r>
              <a:t>Tracking how an API evolves over time</a:t>
            </a:r>
          </a:p>
          <a:p>
            <a:pPr lvl="1" marL="862263" indent="-481263">
              <a:buSzPct val="100000"/>
            </a:pPr>
            <a:r>
              <a:t>Ensuring that there are no misunderstandings</a:t>
            </a:r>
          </a:p>
        </p:txBody>
      </p:sp>
      <p:sp>
        <p:nvSpPr>
          <p:cNvPr id="881" name="/towns/{townID}/viewingArea:…"/>
          <p:cNvSpPr txBox="1"/>
          <p:nvPr/>
        </p:nvSpPr>
        <p:spPr>
          <a:xfrm>
            <a:off x="15281809" y="3771900"/>
            <a:ext cx="8784730" cy="9525000"/>
          </a:xfrm>
          <a:prstGeom prst="rect">
            <a:avLst/>
          </a:prstGeom>
          <a:ln w="12700">
            <a:solidFill>
              <a:srgbClr val="000000"/>
            </a:solidFill>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1600">
                <a:solidFill>
                  <a:srgbClr val="0432FF"/>
                </a:solidFill>
                <a:latin typeface="Courier"/>
                <a:ea typeface="Courier"/>
                <a:cs typeface="Courier"/>
                <a:sym typeface="Courier"/>
              </a:defRPr>
            </a:pPr>
            <a:r>
              <a:t>/towns/</a:t>
            </a:r>
            <a:r>
              <a:rPr>
                <a:solidFill>
                  <a:srgbClr val="272727"/>
                </a:solidFill>
              </a:rPr>
              <a:t>{townID}</a:t>
            </a:r>
            <a:r>
              <a:t>/viewingArea:</a:t>
            </a:r>
          </a:p>
          <a:p>
            <a:pPr algn="l" defTabSz="457200">
              <a:defRPr sz="1600">
                <a:solidFill>
                  <a:srgbClr val="272727"/>
                </a:solidFill>
                <a:latin typeface="Courier"/>
                <a:ea typeface="Courier"/>
                <a:cs typeface="Courier"/>
                <a:sym typeface="Courier"/>
              </a:defRPr>
            </a:pPr>
            <a:r>
              <a:t>post:</a:t>
            </a:r>
          </a:p>
          <a:p>
            <a:pPr algn="l" defTabSz="457200">
              <a:defRPr sz="1600">
                <a:solidFill>
                  <a:srgbClr val="272727"/>
                </a:solidFill>
                <a:latin typeface="Courier"/>
                <a:ea typeface="Courier"/>
                <a:cs typeface="Courier"/>
                <a:sym typeface="Courier"/>
              </a:defRPr>
            </a:pPr>
            <a:r>
              <a:t>  operationId: CreateViewingArea</a:t>
            </a:r>
          </a:p>
          <a:p>
            <a:pPr algn="l" defTabSz="457200">
              <a:defRPr sz="1600">
                <a:solidFill>
                  <a:srgbClr val="272727"/>
                </a:solidFill>
                <a:latin typeface="Courier"/>
                <a:ea typeface="Courier"/>
                <a:cs typeface="Courier"/>
                <a:sym typeface="Courier"/>
              </a:defRPr>
            </a:pPr>
            <a:r>
              <a:t>responses:</a:t>
            </a:r>
          </a:p>
          <a:p>
            <a:pPr algn="l" defTabSz="457200">
              <a:defRPr sz="1600">
                <a:solidFill>
                  <a:srgbClr val="00733B"/>
                </a:solidFill>
                <a:latin typeface="Courier"/>
                <a:ea typeface="Courier"/>
                <a:cs typeface="Courier"/>
                <a:sym typeface="Courier"/>
              </a:defRPr>
            </a:pPr>
            <a:r>
              <a:rPr>
                <a:solidFill>
                  <a:srgbClr val="272727"/>
                </a:solidFill>
              </a:rPr>
              <a:t>  </a:t>
            </a:r>
            <a:r>
              <a:t>'204'</a:t>
            </a:r>
            <a:r>
              <a:rPr>
                <a:solidFill>
                  <a:srgbClr val="272727"/>
                </a:solidFill>
              </a:rPr>
              <a:t>:</a:t>
            </a:r>
            <a:endParaRPr>
              <a:solidFill>
                <a:srgbClr val="272727"/>
              </a:solidFill>
            </a:endParaRPr>
          </a:p>
          <a:p>
            <a:pPr algn="l" defTabSz="457200">
              <a:defRPr sz="1600">
                <a:solidFill>
                  <a:srgbClr val="272727"/>
                </a:solidFill>
                <a:latin typeface="Courier"/>
                <a:ea typeface="Courier"/>
                <a:cs typeface="Courier"/>
                <a:sym typeface="Courier"/>
              </a:defRPr>
            </a:pPr>
            <a:r>
              <a:t>description: No content</a:t>
            </a:r>
          </a:p>
          <a:p>
            <a:pPr algn="l" defTabSz="457200">
              <a:defRPr sz="1600">
                <a:solidFill>
                  <a:srgbClr val="00733B"/>
                </a:solidFill>
                <a:latin typeface="Courier"/>
                <a:ea typeface="Courier"/>
                <a:cs typeface="Courier"/>
                <a:sym typeface="Courier"/>
              </a:defRPr>
            </a:pPr>
            <a:r>
              <a:t>'400'</a:t>
            </a:r>
            <a:r>
              <a:rPr>
                <a:solidFill>
                  <a:srgbClr val="272727"/>
                </a:solidFill>
              </a:rPr>
              <a:t>:</a:t>
            </a:r>
            <a:endParaRPr>
              <a:solidFill>
                <a:srgbClr val="272727"/>
              </a:solidFill>
            </a:endParaRPr>
          </a:p>
          <a:p>
            <a:pPr algn="l" defTabSz="457200">
              <a:defRPr sz="1600">
                <a:solidFill>
                  <a:srgbClr val="272727"/>
                </a:solidFill>
                <a:latin typeface="Courier"/>
                <a:ea typeface="Courier"/>
                <a:cs typeface="Courier"/>
                <a:sym typeface="Courier"/>
              </a:defRPr>
            </a:pPr>
            <a:r>
              <a:t>description: Invalid values specified</a:t>
            </a:r>
          </a:p>
          <a:p>
            <a:pPr algn="l" defTabSz="457200">
              <a:defRPr sz="1600">
                <a:solidFill>
                  <a:srgbClr val="272727"/>
                </a:solidFill>
                <a:latin typeface="Courier"/>
                <a:ea typeface="Courier"/>
                <a:cs typeface="Courier"/>
                <a:sym typeface="Courier"/>
              </a:defRPr>
            </a:pPr>
            <a:r>
              <a:t>content:</a:t>
            </a:r>
          </a:p>
          <a:p>
            <a:pPr algn="l" defTabSz="457200">
              <a:defRPr sz="1600">
                <a:solidFill>
                  <a:srgbClr val="272727"/>
                </a:solidFill>
                <a:latin typeface="Courier"/>
                <a:ea typeface="Courier"/>
                <a:cs typeface="Courier"/>
                <a:sym typeface="Courier"/>
              </a:defRPr>
            </a:pPr>
            <a:r>
              <a:t>  application/json:</a:t>
            </a:r>
          </a:p>
          <a:p>
            <a:pPr algn="l" defTabSz="457200">
              <a:defRPr sz="1600">
                <a:solidFill>
                  <a:srgbClr val="272727"/>
                </a:solidFill>
                <a:latin typeface="Courier"/>
                <a:ea typeface="Courier"/>
                <a:cs typeface="Courier"/>
                <a:sym typeface="Courier"/>
              </a:defRPr>
            </a:pPr>
            <a:r>
              <a:t>schema:</a:t>
            </a:r>
          </a:p>
          <a:p>
            <a:pPr algn="l" defTabSz="457200">
              <a:defRPr sz="1600">
                <a:solidFill>
                  <a:srgbClr val="00733B"/>
                </a:solidFill>
                <a:latin typeface="Courier"/>
                <a:ea typeface="Courier"/>
                <a:cs typeface="Courier"/>
                <a:sym typeface="Courier"/>
              </a:defRPr>
            </a:pPr>
            <a:r>
              <a:rPr>
                <a:solidFill>
                  <a:srgbClr val="272727"/>
                </a:solidFill>
              </a:rPr>
              <a:t>  $ref: </a:t>
            </a:r>
            <a:r>
              <a:t>'#/components/schemas/InvalidParametersError'</a:t>
            </a:r>
          </a:p>
          <a:p>
            <a:pPr algn="l" defTabSz="457200">
              <a:defRPr sz="1600">
                <a:solidFill>
                  <a:srgbClr val="272727"/>
                </a:solidFill>
                <a:latin typeface="Courier"/>
                <a:ea typeface="Courier"/>
                <a:cs typeface="Courier"/>
                <a:sym typeface="Courier"/>
              </a:defRPr>
            </a:pPr>
            <a:r>
              <a:t>description: Creates a viewing area </a:t>
            </a:r>
            <a:r>
              <a:rPr>
                <a:solidFill>
                  <a:srgbClr val="011480"/>
                </a:solidFill>
              </a:rPr>
              <a:t>in </a:t>
            </a:r>
            <a:r>
              <a:t>a given town</a:t>
            </a:r>
          </a:p>
          <a:p>
            <a:pPr algn="l" defTabSz="457200">
              <a:defRPr sz="1600">
                <a:solidFill>
                  <a:srgbClr val="272727"/>
                </a:solidFill>
                <a:latin typeface="Courier"/>
                <a:ea typeface="Courier"/>
                <a:cs typeface="Courier"/>
                <a:sym typeface="Courier"/>
              </a:defRPr>
            </a:pPr>
            <a:r>
              <a:t>tags:</a:t>
            </a:r>
          </a:p>
          <a:p>
            <a:pPr algn="l" defTabSz="457200">
              <a:defRPr sz="1600">
                <a:solidFill>
                  <a:srgbClr val="272727"/>
                </a:solidFill>
                <a:latin typeface="Courier"/>
                <a:ea typeface="Courier"/>
                <a:cs typeface="Courier"/>
                <a:sym typeface="Courier"/>
              </a:defRPr>
            </a:pPr>
            <a:r>
              <a:t>  - towns</a:t>
            </a:r>
          </a:p>
          <a:p>
            <a:pPr algn="l" defTabSz="457200">
              <a:defRPr sz="1600">
                <a:solidFill>
                  <a:srgbClr val="272727"/>
                </a:solidFill>
                <a:latin typeface="Courier"/>
                <a:ea typeface="Courier"/>
                <a:cs typeface="Courier"/>
                <a:sym typeface="Courier"/>
              </a:defRPr>
            </a:pPr>
            <a:r>
              <a:t>security: []</a:t>
            </a:r>
          </a:p>
          <a:p>
            <a:pPr algn="l" defTabSz="457200">
              <a:defRPr sz="1600">
                <a:solidFill>
                  <a:srgbClr val="272727"/>
                </a:solidFill>
                <a:latin typeface="Courier"/>
                <a:ea typeface="Courier"/>
                <a:cs typeface="Courier"/>
                <a:sym typeface="Courier"/>
              </a:defRPr>
            </a:pPr>
            <a:r>
              <a:t>parameters:</a:t>
            </a:r>
          </a:p>
          <a:p>
            <a:pPr algn="l" defTabSz="457200">
              <a:defRPr sz="1600">
                <a:solidFill>
                  <a:srgbClr val="272727"/>
                </a:solidFill>
                <a:latin typeface="Courier"/>
                <a:ea typeface="Courier"/>
                <a:cs typeface="Courier"/>
                <a:sym typeface="Courier"/>
              </a:defRPr>
            </a:pPr>
            <a:r>
              <a:t>  - description: ID of the town </a:t>
            </a:r>
            <a:r>
              <a:rPr>
                <a:solidFill>
                  <a:srgbClr val="011480"/>
                </a:solidFill>
              </a:rPr>
              <a:t>in </a:t>
            </a:r>
            <a:r>
              <a:t>which to create the </a:t>
            </a:r>
            <a:r>
              <a:rPr>
                <a:solidFill>
                  <a:srgbClr val="011480"/>
                </a:solidFill>
              </a:rPr>
              <a:t>new </a:t>
            </a:r>
            <a:r>
              <a:t>viewing area</a:t>
            </a:r>
          </a:p>
          <a:p>
            <a:pPr algn="l" defTabSz="457200">
              <a:defRPr sz="1600">
                <a:solidFill>
                  <a:srgbClr val="272727"/>
                </a:solidFill>
                <a:latin typeface="Courier"/>
                <a:ea typeface="Courier"/>
                <a:cs typeface="Courier"/>
                <a:sym typeface="Courier"/>
              </a:defRPr>
            </a:pPr>
            <a:r>
              <a:rPr>
                <a:solidFill>
                  <a:srgbClr val="011480"/>
                </a:solidFill>
              </a:rPr>
              <a:t>in</a:t>
            </a:r>
            <a:r>
              <a:t>: path</a:t>
            </a:r>
          </a:p>
          <a:p>
            <a:pPr algn="l" defTabSz="457200">
              <a:defRPr sz="1600">
                <a:solidFill>
                  <a:srgbClr val="272727"/>
                </a:solidFill>
                <a:latin typeface="Courier"/>
                <a:ea typeface="Courier"/>
                <a:cs typeface="Courier"/>
                <a:sym typeface="Courier"/>
              </a:defRPr>
            </a:pPr>
            <a:r>
              <a:t>name: townID</a:t>
            </a:r>
          </a:p>
          <a:p>
            <a:pPr algn="l" defTabSz="457200">
              <a:defRPr sz="1600">
                <a:solidFill>
                  <a:srgbClr val="272727"/>
                </a:solidFill>
                <a:latin typeface="Courier"/>
                <a:ea typeface="Courier"/>
                <a:cs typeface="Courier"/>
                <a:sym typeface="Courier"/>
              </a:defRPr>
            </a:pPr>
            <a:r>
              <a:t>required: </a:t>
            </a:r>
            <a:r>
              <a:rPr>
                <a:solidFill>
                  <a:srgbClr val="011480"/>
                </a:solidFill>
              </a:rPr>
              <a:t>true</a:t>
            </a:r>
            <a:endParaRPr>
              <a:solidFill>
                <a:srgbClr val="011480"/>
              </a:solidFill>
            </a:endParaRPr>
          </a:p>
          <a:p>
            <a:pPr algn="l" defTabSz="457200">
              <a:defRPr sz="1600">
                <a:solidFill>
                  <a:srgbClr val="272727"/>
                </a:solidFill>
                <a:latin typeface="Courier"/>
                <a:ea typeface="Courier"/>
                <a:cs typeface="Courier"/>
                <a:sym typeface="Courier"/>
              </a:defRPr>
            </a:pPr>
            <a:r>
              <a:t>schema:</a:t>
            </a:r>
          </a:p>
          <a:p>
            <a:pPr algn="l" defTabSz="457200">
              <a:defRPr sz="1600">
                <a:solidFill>
                  <a:srgbClr val="272727"/>
                </a:solidFill>
                <a:latin typeface="Courier"/>
                <a:ea typeface="Courier"/>
                <a:cs typeface="Courier"/>
                <a:sym typeface="Courier"/>
              </a:defRPr>
            </a:pPr>
            <a:r>
              <a:t>  type: string</a:t>
            </a:r>
          </a:p>
          <a:p>
            <a:pPr algn="l" defTabSz="457200">
              <a:defRPr sz="1600">
                <a:solidFill>
                  <a:srgbClr val="272727"/>
                </a:solidFill>
                <a:latin typeface="Courier"/>
                <a:ea typeface="Courier"/>
                <a:cs typeface="Courier"/>
                <a:sym typeface="Courier"/>
              </a:defRPr>
            </a:pPr>
            <a:r>
              <a:t>  - description: |-</a:t>
            </a:r>
          </a:p>
          <a:p>
            <a:pPr algn="l" defTabSz="457200">
              <a:defRPr sz="1600">
                <a:solidFill>
                  <a:srgbClr val="272727"/>
                </a:solidFill>
                <a:latin typeface="Courier"/>
                <a:ea typeface="Courier"/>
                <a:cs typeface="Courier"/>
                <a:sym typeface="Courier"/>
              </a:defRPr>
            </a:pPr>
            <a:r>
              <a:t>  session token of the player making the request, must</a:t>
            </a:r>
          </a:p>
          <a:p>
            <a:pPr algn="l" defTabSz="457200">
              <a:defRPr sz="1600">
                <a:solidFill>
                  <a:srgbClr val="272727"/>
                </a:solidFill>
                <a:latin typeface="Courier"/>
                <a:ea typeface="Courier"/>
                <a:cs typeface="Courier"/>
                <a:sym typeface="Courier"/>
              </a:defRPr>
            </a:pPr>
            <a:r>
              <a:t>match the session token returned when the player joined the town</a:t>
            </a:r>
          </a:p>
          <a:p>
            <a:pPr algn="l" defTabSz="457200">
              <a:defRPr sz="1600">
                <a:solidFill>
                  <a:srgbClr val="272727"/>
                </a:solidFill>
                <a:latin typeface="Courier"/>
                <a:ea typeface="Courier"/>
                <a:cs typeface="Courier"/>
                <a:sym typeface="Courier"/>
              </a:defRPr>
            </a:pPr>
            <a:r>
              <a:rPr>
                <a:solidFill>
                  <a:srgbClr val="011480"/>
                </a:solidFill>
              </a:rPr>
              <a:t>in</a:t>
            </a:r>
            <a:r>
              <a:t>: header</a:t>
            </a:r>
          </a:p>
          <a:p>
            <a:pPr algn="l" defTabSz="457200">
              <a:defRPr sz="1600">
                <a:solidFill>
                  <a:srgbClr val="272727"/>
                </a:solidFill>
                <a:latin typeface="Courier"/>
                <a:ea typeface="Courier"/>
                <a:cs typeface="Courier"/>
                <a:sym typeface="Courier"/>
              </a:defRPr>
            </a:pPr>
            <a:r>
              <a:t>name: X-Session-Token</a:t>
            </a:r>
          </a:p>
          <a:p>
            <a:pPr algn="l" defTabSz="457200">
              <a:defRPr sz="1600">
                <a:solidFill>
                  <a:srgbClr val="272727"/>
                </a:solidFill>
                <a:latin typeface="Courier"/>
                <a:ea typeface="Courier"/>
                <a:cs typeface="Courier"/>
                <a:sym typeface="Courier"/>
              </a:defRPr>
            </a:pPr>
            <a:r>
              <a:t>required: </a:t>
            </a:r>
            <a:r>
              <a:rPr>
                <a:solidFill>
                  <a:srgbClr val="011480"/>
                </a:solidFill>
              </a:rPr>
              <a:t>true</a:t>
            </a:r>
            <a:endParaRPr>
              <a:solidFill>
                <a:srgbClr val="011480"/>
              </a:solidFill>
            </a:endParaRPr>
          </a:p>
          <a:p>
            <a:pPr algn="l" defTabSz="457200">
              <a:defRPr sz="1600">
                <a:solidFill>
                  <a:srgbClr val="272727"/>
                </a:solidFill>
                <a:latin typeface="Courier"/>
                <a:ea typeface="Courier"/>
                <a:cs typeface="Courier"/>
                <a:sym typeface="Courier"/>
              </a:defRPr>
            </a:pPr>
            <a:r>
              <a:t>schema:</a:t>
            </a:r>
          </a:p>
          <a:p>
            <a:pPr algn="l" defTabSz="457200">
              <a:defRPr sz="1600">
                <a:solidFill>
                  <a:srgbClr val="272727"/>
                </a:solidFill>
                <a:latin typeface="Courier"/>
                <a:ea typeface="Courier"/>
                <a:cs typeface="Courier"/>
                <a:sym typeface="Courier"/>
              </a:defRPr>
            </a:pPr>
            <a:r>
              <a:t>  type: string</a:t>
            </a:r>
          </a:p>
          <a:p>
            <a:pPr algn="l" defTabSz="457200">
              <a:defRPr sz="1600">
                <a:solidFill>
                  <a:srgbClr val="272727"/>
                </a:solidFill>
                <a:latin typeface="Courier"/>
                <a:ea typeface="Courier"/>
                <a:cs typeface="Courier"/>
                <a:sym typeface="Courier"/>
              </a:defRPr>
            </a:pPr>
            <a:r>
              <a:t>requestBody:</a:t>
            </a:r>
          </a:p>
          <a:p>
            <a:pPr algn="l" defTabSz="457200">
              <a:defRPr sz="1600">
                <a:solidFill>
                  <a:srgbClr val="272727"/>
                </a:solidFill>
                <a:latin typeface="Courier"/>
                <a:ea typeface="Courier"/>
                <a:cs typeface="Courier"/>
                <a:sym typeface="Courier"/>
              </a:defRPr>
            </a:pPr>
            <a:r>
              <a:t>  description: The </a:t>
            </a:r>
            <a:r>
              <a:rPr>
                <a:solidFill>
                  <a:srgbClr val="011480"/>
                </a:solidFill>
              </a:rPr>
              <a:t>new </a:t>
            </a:r>
            <a:r>
              <a:t>viewing area to create</a:t>
            </a:r>
          </a:p>
          <a:p>
            <a:pPr algn="l" defTabSz="457200">
              <a:defRPr sz="1600">
                <a:solidFill>
                  <a:srgbClr val="272727"/>
                </a:solidFill>
                <a:latin typeface="Courier"/>
                <a:ea typeface="Courier"/>
                <a:cs typeface="Courier"/>
                <a:sym typeface="Courier"/>
              </a:defRPr>
            </a:pPr>
            <a:r>
              <a:t>required: </a:t>
            </a:r>
            <a:r>
              <a:rPr>
                <a:solidFill>
                  <a:srgbClr val="011480"/>
                </a:solidFill>
              </a:rPr>
              <a:t>true</a:t>
            </a:r>
            <a:endParaRPr>
              <a:solidFill>
                <a:srgbClr val="011480"/>
              </a:solidFill>
            </a:endParaRPr>
          </a:p>
          <a:p>
            <a:pPr algn="l" defTabSz="457200">
              <a:defRPr sz="1600">
                <a:solidFill>
                  <a:srgbClr val="272727"/>
                </a:solidFill>
                <a:latin typeface="Courier"/>
                <a:ea typeface="Courier"/>
                <a:cs typeface="Courier"/>
                <a:sym typeface="Courier"/>
              </a:defRPr>
            </a:pPr>
            <a:r>
              <a:t>content:</a:t>
            </a:r>
          </a:p>
          <a:p>
            <a:pPr algn="l" defTabSz="457200">
              <a:defRPr sz="1600">
                <a:solidFill>
                  <a:srgbClr val="272727"/>
                </a:solidFill>
                <a:latin typeface="Courier"/>
                <a:ea typeface="Courier"/>
                <a:cs typeface="Courier"/>
                <a:sym typeface="Courier"/>
              </a:defRPr>
            </a:pPr>
            <a:r>
              <a:t>  application/json:</a:t>
            </a:r>
          </a:p>
          <a:p>
            <a:pPr algn="l" defTabSz="457200">
              <a:defRPr sz="1600">
                <a:solidFill>
                  <a:srgbClr val="272727"/>
                </a:solidFill>
                <a:latin typeface="Courier"/>
                <a:ea typeface="Courier"/>
                <a:cs typeface="Courier"/>
                <a:sym typeface="Courier"/>
              </a:defRPr>
            </a:pPr>
            <a:r>
              <a:t>schema:</a:t>
            </a:r>
          </a:p>
          <a:p>
            <a:pPr algn="l" defTabSz="457200">
              <a:defRPr sz="1600">
                <a:solidFill>
                  <a:srgbClr val="00733B"/>
                </a:solidFill>
                <a:latin typeface="Courier"/>
                <a:ea typeface="Courier"/>
                <a:cs typeface="Courier"/>
                <a:sym typeface="Courier"/>
              </a:defRPr>
            </a:pPr>
            <a:r>
              <a:rPr>
                <a:solidFill>
                  <a:srgbClr val="272727"/>
                </a:solidFill>
              </a:rPr>
              <a:t>  $ref: </a:t>
            </a:r>
            <a:r>
              <a:t>'#/components/schemas/ViewingArea'</a:t>
            </a:r>
          </a:p>
          <a:p>
            <a:pPr algn="l" defTabSz="457200">
              <a:defRPr sz="1600">
                <a:solidFill>
                  <a:srgbClr val="272727"/>
                </a:solidFill>
                <a:latin typeface="Courier"/>
                <a:ea typeface="Courier"/>
                <a:cs typeface="Courier"/>
                <a:sym typeface="Courier"/>
              </a:defRPr>
            </a:pPr>
            <a:r>
              <a:t>description: The </a:t>
            </a:r>
            <a:r>
              <a:rPr>
                <a:solidFill>
                  <a:srgbClr val="011480"/>
                </a:solidFill>
              </a:rPr>
              <a:t>new </a:t>
            </a:r>
            <a:r>
              <a:t>viewing area to create</a:t>
            </a:r>
          </a:p>
        </p:txBody>
      </p:sp>
    </p:spTree>
  </p:cSld>
  <p:clrMapOvr>
    <a:masterClrMapping/>
  </p:clrMapOvr>
  <p:transition xmlns:p14="http://schemas.microsoft.com/office/powerpoint/2010/main" spd="med" advClick="1"/>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85" name="TSOA Auto-Generates OpenAPI Specifications from TypeScript"/>
          <p:cNvSpPr txBox="1"/>
          <p:nvPr>
            <p:ph type="title"/>
          </p:nvPr>
        </p:nvSpPr>
        <p:spPr>
          <a:prstGeom prst="rect">
            <a:avLst/>
          </a:prstGeom>
        </p:spPr>
        <p:txBody>
          <a:bodyPr/>
          <a:lstStyle>
            <a:lvl1pPr defTabSz="1706836">
              <a:defRPr spc="-119" sz="5950"/>
            </a:lvl1pPr>
          </a:lstStyle>
          <a:p>
            <a:pPr/>
            <a:r>
              <a:t>TSOA Auto-Generates OpenAPI Specifications from TypeScript</a:t>
            </a:r>
          </a:p>
        </p:txBody>
      </p:sp>
      <p:pic>
        <p:nvPicPr>
          <p:cNvPr id="886" name="Image" descr="Image"/>
          <p:cNvPicPr>
            <a:picLocks noChangeAspect="1"/>
          </p:cNvPicPr>
          <p:nvPr/>
        </p:nvPicPr>
        <p:blipFill>
          <a:blip r:embed="rId3">
            <a:extLst/>
          </a:blip>
          <a:stretch>
            <a:fillRect/>
          </a:stretch>
        </p:blipFill>
        <p:spPr>
          <a:xfrm>
            <a:off x="17240250" y="3366360"/>
            <a:ext cx="6769100" cy="10020301"/>
          </a:xfrm>
          <a:prstGeom prst="rect">
            <a:avLst/>
          </a:prstGeom>
          <a:ln w="12700">
            <a:miter lim="400000"/>
          </a:ln>
        </p:spPr>
      </p:pic>
      <p:sp>
        <p:nvSpPr>
          <p:cNvPr id="887" name="@Route('towns')…"/>
          <p:cNvSpPr txBox="1"/>
          <p:nvPr/>
        </p:nvSpPr>
        <p:spPr>
          <a:xfrm>
            <a:off x="1083733" y="2470150"/>
            <a:ext cx="15582876" cy="8775701"/>
          </a:xfrm>
          <a:prstGeom prst="rect">
            <a:avLst/>
          </a:prstGeom>
          <a:ln w="12700">
            <a:solidFill>
              <a:srgbClr val="000000"/>
            </a:solidFill>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2600">
                <a:solidFill>
                  <a:srgbClr val="00733B"/>
                </a:solidFill>
                <a:latin typeface="Courier"/>
                <a:ea typeface="Courier"/>
                <a:cs typeface="Courier"/>
                <a:sym typeface="Courier"/>
              </a:defRPr>
            </a:pPr>
            <a:r>
              <a:rPr>
                <a:solidFill>
                  <a:srgbClr val="808002"/>
                </a:solidFill>
              </a:rPr>
              <a:t>@Route</a:t>
            </a:r>
            <a:r>
              <a:rPr>
                <a:solidFill>
                  <a:srgbClr val="272727"/>
                </a:solidFill>
              </a:rPr>
              <a:t>(</a:t>
            </a:r>
            <a:r>
              <a:t>'towns'</a:t>
            </a:r>
            <a:r>
              <a:rPr>
                <a:solidFill>
                  <a:srgbClr val="272727"/>
                </a:solidFill>
              </a:rPr>
              <a:t>)</a:t>
            </a:r>
            <a:endParaRPr>
              <a:solidFill>
                <a:srgbClr val="272727"/>
              </a:solidFill>
            </a:endParaRPr>
          </a:p>
          <a:p>
            <a:pPr algn="l" defTabSz="457200">
              <a:defRPr sz="2600">
                <a:solidFill>
                  <a:srgbClr val="000000"/>
                </a:solidFill>
                <a:latin typeface="Courier"/>
                <a:ea typeface="Courier"/>
                <a:cs typeface="Courier"/>
                <a:sym typeface="Courier"/>
              </a:defRPr>
            </a:pPr>
            <a:r>
              <a:rPr>
                <a:solidFill>
                  <a:srgbClr val="011480"/>
                </a:solidFill>
              </a:rPr>
              <a:t>export class </a:t>
            </a:r>
            <a:r>
              <a:t>TownsController </a:t>
            </a:r>
            <a:r>
              <a:rPr>
                <a:solidFill>
                  <a:srgbClr val="011480"/>
                </a:solidFill>
              </a:rPr>
              <a:t>extends </a:t>
            </a:r>
            <a:r>
              <a:t>Controller </a:t>
            </a:r>
            <a:r>
              <a:rPr>
                <a:solidFill>
                  <a:srgbClr val="272727"/>
                </a:solidFill>
              </a:rPr>
              <a:t>{</a:t>
            </a:r>
            <a:endParaRPr>
              <a:solidFill>
                <a:srgbClr val="272727"/>
              </a:solidFill>
            </a:endParaRPr>
          </a:p>
          <a:p>
            <a:pPr algn="l" defTabSz="457200">
              <a:defRPr sz="2600">
                <a:solidFill>
                  <a:srgbClr val="272727"/>
                </a:solidFill>
                <a:latin typeface="Courier"/>
                <a:ea typeface="Courier"/>
                <a:cs typeface="Courier"/>
                <a:sym typeface="Courier"/>
              </a:defRPr>
            </a:pPr>
          </a:p>
          <a:p>
            <a:pPr algn="l" defTabSz="457200">
              <a:defRPr sz="2600">
                <a:solidFill>
                  <a:srgbClr val="272727"/>
                </a:solidFill>
                <a:latin typeface="Courier"/>
                <a:ea typeface="Courier"/>
                <a:cs typeface="Courier"/>
                <a:sym typeface="Courier"/>
              </a:defRPr>
            </a:pPr>
          </a:p>
          <a:p>
            <a:pPr algn="l" defTabSz="457200">
              <a:defRPr i="1" sz="2600">
                <a:solidFill>
                  <a:srgbClr val="808080"/>
                </a:solidFill>
                <a:latin typeface="Courier"/>
                <a:ea typeface="Courier"/>
                <a:cs typeface="Courier"/>
                <a:sym typeface="Courier"/>
              </a:defRPr>
            </a:pPr>
            <a:r>
              <a:t>/**</a:t>
            </a:r>
          </a:p>
          <a:p>
            <a:pPr algn="l" defTabSz="457200">
              <a:defRPr i="1" sz="2600">
                <a:solidFill>
                  <a:srgbClr val="808080"/>
                </a:solidFill>
                <a:latin typeface="Courier"/>
                <a:ea typeface="Courier"/>
                <a:cs typeface="Courier"/>
                <a:sym typeface="Courier"/>
              </a:defRPr>
            </a:pPr>
            <a:r>
              <a:t> * Creates a viewing area in a given town</a:t>
            </a:r>
          </a:p>
          <a:p>
            <a:pPr algn="l" defTabSz="457200">
              <a:defRPr i="1" sz="2600">
                <a:solidFill>
                  <a:srgbClr val="808080"/>
                </a:solidFill>
                <a:latin typeface="Courier"/>
                <a:ea typeface="Courier"/>
                <a:cs typeface="Courier"/>
                <a:sym typeface="Courier"/>
              </a:defRPr>
            </a:pPr>
            <a:r>
              <a:t> *</a:t>
            </a:r>
          </a:p>
          <a:p>
            <a:pPr algn="l" defTabSz="457200">
              <a:defRPr i="1" sz="2600">
                <a:solidFill>
                  <a:srgbClr val="808080"/>
                </a:solidFill>
                <a:latin typeface="Courier"/>
                <a:ea typeface="Courier"/>
                <a:cs typeface="Courier"/>
                <a:sym typeface="Courier"/>
              </a:defRPr>
            </a:pPr>
            <a:r>
              <a:t> * </a:t>
            </a:r>
            <a:r>
              <a:rPr b="1"/>
              <a:t>@param </a:t>
            </a:r>
            <a:r>
              <a:rPr>
                <a:solidFill>
                  <a:srgbClr val="3C3C3C"/>
                </a:solidFill>
              </a:rPr>
              <a:t>townID </a:t>
            </a:r>
            <a:r>
              <a:t>ID of the town in which to create the new viewing area</a:t>
            </a:r>
          </a:p>
          <a:p>
            <a:pPr algn="l" defTabSz="457200">
              <a:defRPr i="1" sz="2600">
                <a:solidFill>
                  <a:srgbClr val="808080"/>
                </a:solidFill>
                <a:latin typeface="Courier"/>
                <a:ea typeface="Courier"/>
                <a:cs typeface="Courier"/>
                <a:sym typeface="Courier"/>
              </a:defRPr>
            </a:pPr>
            <a:r>
              <a:t> * </a:t>
            </a:r>
            <a:r>
              <a:rPr b="1"/>
              <a:t>@param </a:t>
            </a:r>
            <a:r>
              <a:rPr>
                <a:solidFill>
                  <a:srgbClr val="3C3C3C"/>
                </a:solidFill>
              </a:rPr>
              <a:t>sessionToken </a:t>
            </a:r>
            <a:r>
              <a:t>session token of the player making the request, must</a:t>
            </a:r>
          </a:p>
          <a:p>
            <a:pPr algn="l" defTabSz="457200">
              <a:defRPr i="1" sz="2600">
                <a:solidFill>
                  <a:srgbClr val="808080"/>
                </a:solidFill>
                <a:latin typeface="Courier"/>
                <a:ea typeface="Courier"/>
                <a:cs typeface="Courier"/>
                <a:sym typeface="Courier"/>
              </a:defRPr>
            </a:pPr>
            <a:r>
              <a:t> *        match the session token returned when the player joined the town</a:t>
            </a:r>
          </a:p>
          <a:p>
            <a:pPr algn="l" defTabSz="457200">
              <a:defRPr i="1" sz="2600">
                <a:solidFill>
                  <a:srgbClr val="808080"/>
                </a:solidFill>
                <a:latin typeface="Courier"/>
                <a:ea typeface="Courier"/>
                <a:cs typeface="Courier"/>
                <a:sym typeface="Courier"/>
              </a:defRPr>
            </a:pPr>
            <a:r>
              <a:t> * </a:t>
            </a:r>
            <a:r>
              <a:rPr b="1"/>
              <a:t>@param </a:t>
            </a:r>
            <a:r>
              <a:rPr>
                <a:solidFill>
                  <a:srgbClr val="3C3C3C"/>
                </a:solidFill>
              </a:rPr>
              <a:t>requestBody </a:t>
            </a:r>
            <a:r>
              <a:t>The new viewing area to create</a:t>
            </a:r>
          </a:p>
          <a:p>
            <a:pPr algn="l" defTabSz="457200">
              <a:defRPr i="1" sz="2600">
                <a:solidFill>
                  <a:srgbClr val="808080"/>
                </a:solidFill>
                <a:latin typeface="Courier"/>
                <a:ea typeface="Courier"/>
                <a:cs typeface="Courier"/>
                <a:sym typeface="Courier"/>
              </a:defRPr>
            </a:pPr>
            <a:r>
              <a:t> *</a:t>
            </a:r>
          </a:p>
          <a:p>
            <a:pPr algn="l" defTabSz="457200">
              <a:defRPr i="1" sz="2600">
                <a:solidFill>
                  <a:srgbClr val="808080"/>
                </a:solidFill>
                <a:latin typeface="Courier"/>
                <a:ea typeface="Courier"/>
                <a:cs typeface="Courier"/>
                <a:sym typeface="Courier"/>
              </a:defRPr>
            </a:pPr>
            <a:r>
              <a:t> * </a:t>
            </a:r>
            <a:r>
              <a:rPr b="1"/>
              <a:t>@throws </a:t>
            </a:r>
            <a:r>
              <a:t>InvalidParametersError if the session token is not valid, or if the</a:t>
            </a:r>
          </a:p>
          <a:p>
            <a:pPr algn="l" defTabSz="457200">
              <a:defRPr i="1" sz="2600">
                <a:solidFill>
                  <a:srgbClr val="808080"/>
                </a:solidFill>
                <a:latin typeface="Courier"/>
                <a:ea typeface="Courier"/>
                <a:cs typeface="Courier"/>
                <a:sym typeface="Courier"/>
              </a:defRPr>
            </a:pPr>
            <a:r>
              <a:t> *          viewing area could not be created</a:t>
            </a:r>
          </a:p>
          <a:p>
            <a:pPr algn="l" defTabSz="457200">
              <a:defRPr i="1" sz="2600">
                <a:solidFill>
                  <a:srgbClr val="808080"/>
                </a:solidFill>
                <a:latin typeface="Courier"/>
                <a:ea typeface="Courier"/>
                <a:cs typeface="Courier"/>
                <a:sym typeface="Courier"/>
              </a:defRPr>
            </a:pPr>
            <a:r>
              <a:t> */</a:t>
            </a:r>
          </a:p>
          <a:p>
            <a:pPr algn="l" defTabSz="457200">
              <a:defRPr sz="2600">
                <a:solidFill>
                  <a:srgbClr val="00733B"/>
                </a:solidFill>
                <a:latin typeface="Courier"/>
                <a:ea typeface="Courier"/>
                <a:cs typeface="Courier"/>
                <a:sym typeface="Courier"/>
              </a:defRPr>
            </a:pPr>
            <a:r>
              <a:rPr>
                <a:solidFill>
                  <a:srgbClr val="808002"/>
                </a:solidFill>
              </a:rPr>
              <a:t>@Post</a:t>
            </a:r>
            <a:r>
              <a:rPr>
                <a:solidFill>
                  <a:srgbClr val="272727"/>
                </a:solidFill>
              </a:rPr>
              <a:t>(</a:t>
            </a:r>
            <a:r>
              <a:t>'{townID}/viewingArea'</a:t>
            </a:r>
            <a:r>
              <a:rPr>
                <a:solidFill>
                  <a:srgbClr val="272727"/>
                </a:solidFill>
              </a:rPr>
              <a:t>)</a:t>
            </a:r>
            <a:endParaRPr>
              <a:solidFill>
                <a:srgbClr val="272727"/>
              </a:solidFill>
            </a:endParaRPr>
          </a:p>
          <a:p>
            <a:pPr algn="l" defTabSz="457200">
              <a:defRPr sz="2600">
                <a:solidFill>
                  <a:srgbClr val="00733B"/>
                </a:solidFill>
                <a:latin typeface="Courier"/>
                <a:ea typeface="Courier"/>
                <a:cs typeface="Courier"/>
                <a:sym typeface="Courier"/>
              </a:defRPr>
            </a:pPr>
            <a:r>
              <a:rPr>
                <a:solidFill>
                  <a:srgbClr val="808002"/>
                </a:solidFill>
              </a:rPr>
              <a:t>@Response</a:t>
            </a:r>
            <a:r>
              <a:rPr>
                <a:solidFill>
                  <a:srgbClr val="272727"/>
                </a:solidFill>
              </a:rPr>
              <a:t>&lt;</a:t>
            </a:r>
            <a:r>
              <a:rPr>
                <a:solidFill>
                  <a:srgbClr val="000000"/>
                </a:solidFill>
              </a:rPr>
              <a:t>InvalidParametersError</a:t>
            </a:r>
            <a:r>
              <a:rPr>
                <a:solidFill>
                  <a:srgbClr val="272727"/>
                </a:solidFill>
              </a:rPr>
              <a:t>&gt;(</a:t>
            </a:r>
            <a:r>
              <a:rPr>
                <a:solidFill>
                  <a:srgbClr val="0073E6"/>
                </a:solidFill>
              </a:rPr>
              <a:t>400</a:t>
            </a:r>
            <a:r>
              <a:rPr>
                <a:solidFill>
                  <a:srgbClr val="272727"/>
                </a:solidFill>
              </a:rPr>
              <a:t>, </a:t>
            </a:r>
            <a:r>
              <a:t>'Invalid values specified'</a:t>
            </a:r>
            <a:r>
              <a:rPr>
                <a:solidFill>
                  <a:srgbClr val="272727"/>
                </a:solidFill>
              </a:rPr>
              <a:t>)</a:t>
            </a:r>
            <a:endParaRPr>
              <a:solidFill>
                <a:srgbClr val="272727"/>
              </a:solidFill>
            </a:endParaRPr>
          </a:p>
          <a:p>
            <a:pPr algn="l" defTabSz="457200">
              <a:defRPr sz="2600">
                <a:solidFill>
                  <a:srgbClr val="7A7A43"/>
                </a:solidFill>
                <a:latin typeface="Courier"/>
                <a:ea typeface="Courier"/>
                <a:cs typeface="Courier"/>
                <a:sym typeface="Courier"/>
              </a:defRPr>
            </a:pPr>
            <a:r>
              <a:rPr>
                <a:solidFill>
                  <a:srgbClr val="011480"/>
                </a:solidFill>
              </a:rPr>
              <a:t>public async </a:t>
            </a:r>
            <a:r>
              <a:t>createViewingArea</a:t>
            </a:r>
            <a:r>
              <a:rPr>
                <a:solidFill>
                  <a:srgbClr val="272727"/>
                </a:solidFill>
              </a:rPr>
              <a:t>(</a:t>
            </a:r>
            <a:endParaRPr>
              <a:solidFill>
                <a:srgbClr val="272727"/>
              </a:solidFill>
            </a:endParaRPr>
          </a:p>
          <a:p>
            <a:pPr algn="l" defTabSz="457200">
              <a:defRPr sz="2600">
                <a:solidFill>
                  <a:srgbClr val="272727"/>
                </a:solidFill>
                <a:latin typeface="Courier"/>
                <a:ea typeface="Courier"/>
                <a:cs typeface="Courier"/>
                <a:sym typeface="Courier"/>
              </a:defRPr>
            </a:pPr>
            <a:r>
              <a:t>  </a:t>
            </a:r>
            <a:r>
              <a:rPr>
                <a:solidFill>
                  <a:srgbClr val="808002"/>
                </a:solidFill>
              </a:rPr>
              <a:t>@Path</a:t>
            </a:r>
            <a:r>
              <a:t>() townID: </a:t>
            </a:r>
            <a:r>
              <a:rPr>
                <a:solidFill>
                  <a:srgbClr val="011480"/>
                </a:solidFill>
              </a:rPr>
              <a:t>string</a:t>
            </a:r>
            <a:r>
              <a:t>,</a:t>
            </a:r>
          </a:p>
          <a:p>
            <a:pPr algn="l" defTabSz="457200">
              <a:defRPr sz="2600">
                <a:solidFill>
                  <a:srgbClr val="00733B"/>
                </a:solidFill>
                <a:latin typeface="Courier"/>
                <a:ea typeface="Courier"/>
                <a:cs typeface="Courier"/>
                <a:sym typeface="Courier"/>
              </a:defRPr>
            </a:pPr>
            <a:r>
              <a:rPr>
                <a:solidFill>
                  <a:srgbClr val="272727"/>
                </a:solidFill>
              </a:rPr>
              <a:t>  </a:t>
            </a:r>
            <a:r>
              <a:rPr>
                <a:solidFill>
                  <a:srgbClr val="808002"/>
                </a:solidFill>
              </a:rPr>
              <a:t>@Header</a:t>
            </a:r>
            <a:r>
              <a:rPr>
                <a:solidFill>
                  <a:srgbClr val="272727"/>
                </a:solidFill>
              </a:rPr>
              <a:t>(</a:t>
            </a:r>
            <a:r>
              <a:t>'X-Session-Token'</a:t>
            </a:r>
            <a:r>
              <a:rPr>
                <a:solidFill>
                  <a:srgbClr val="272727"/>
                </a:solidFill>
              </a:rPr>
              <a:t>) sessionToken: </a:t>
            </a:r>
            <a:r>
              <a:rPr>
                <a:solidFill>
                  <a:srgbClr val="011480"/>
                </a:solidFill>
              </a:rPr>
              <a:t>string</a:t>
            </a:r>
            <a:r>
              <a:rPr>
                <a:solidFill>
                  <a:srgbClr val="272727"/>
                </a:solidFill>
              </a:rPr>
              <a:t>,</a:t>
            </a:r>
            <a:endParaRPr>
              <a:solidFill>
                <a:srgbClr val="272727"/>
              </a:solidFill>
            </a:endParaRPr>
          </a:p>
          <a:p>
            <a:pPr algn="l" defTabSz="457200">
              <a:defRPr sz="2600">
                <a:solidFill>
                  <a:srgbClr val="272727"/>
                </a:solidFill>
                <a:latin typeface="Courier"/>
                <a:ea typeface="Courier"/>
                <a:cs typeface="Courier"/>
                <a:sym typeface="Courier"/>
              </a:defRPr>
            </a:pPr>
            <a:r>
              <a:t>  </a:t>
            </a:r>
            <a:r>
              <a:rPr>
                <a:solidFill>
                  <a:srgbClr val="808002"/>
                </a:solidFill>
              </a:rPr>
              <a:t>@Body</a:t>
            </a:r>
            <a:r>
              <a:t>() requestBody: ViewingArea,</a:t>
            </a:r>
          </a:p>
          <a:p>
            <a:pPr algn="l" defTabSz="457200">
              <a:defRPr sz="2600">
                <a:solidFill>
                  <a:srgbClr val="272727"/>
                </a:solidFill>
                <a:latin typeface="Courier"/>
                <a:ea typeface="Courier"/>
                <a:cs typeface="Courier"/>
                <a:sym typeface="Courier"/>
              </a:defRPr>
            </a:pPr>
            <a:r>
              <a:t>)</a:t>
            </a:r>
          </a:p>
        </p:txBody>
      </p:sp>
      <p:sp>
        <p:nvSpPr>
          <p:cNvPr id="888" name="Open API Specification"/>
          <p:cNvSpPr/>
          <p:nvPr/>
        </p:nvSpPr>
        <p:spPr>
          <a:xfrm>
            <a:off x="7449314" y="12399433"/>
            <a:ext cx="3211546" cy="1081092"/>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a:solidFill>
                  <a:srgbClr val="000000"/>
                </a:solidFill>
              </a:defRPr>
            </a:lvl1pPr>
          </a:lstStyle>
          <a:p>
            <a:pPr/>
            <a:r>
              <a:t>Open API Specification </a:t>
            </a:r>
          </a:p>
        </p:txBody>
      </p:sp>
      <p:sp>
        <p:nvSpPr>
          <p:cNvPr id="889" name="Line"/>
          <p:cNvSpPr/>
          <p:nvPr/>
        </p:nvSpPr>
        <p:spPr>
          <a:xfrm>
            <a:off x="9055087" y="11264104"/>
            <a:ext cx="1" cy="1081092"/>
          </a:xfrm>
          <a:prstGeom prst="line">
            <a:avLst/>
          </a:prstGeom>
          <a:ln w="63500">
            <a:solidFill>
              <a:srgbClr val="000000"/>
            </a:solidFill>
            <a:tailEnd type="triangle"/>
          </a:ln>
        </p:spPr>
        <p:txBody>
          <a:bodyPr lIns="45718" tIns="45718" rIns="45718" bIns="45718"/>
          <a:lstStyle/>
          <a:p>
            <a:pPr/>
          </a:p>
        </p:txBody>
      </p:sp>
      <p:sp>
        <p:nvSpPr>
          <p:cNvPr id="890" name="Line"/>
          <p:cNvSpPr/>
          <p:nvPr/>
        </p:nvSpPr>
        <p:spPr>
          <a:xfrm>
            <a:off x="10655287" y="12881236"/>
            <a:ext cx="6607470" cy="1"/>
          </a:xfrm>
          <a:prstGeom prst="line">
            <a:avLst/>
          </a:prstGeom>
          <a:ln w="63500">
            <a:solidFill>
              <a:srgbClr val="000000"/>
            </a:solidFill>
            <a:tailEnd type="triangle"/>
          </a:ln>
        </p:spPr>
        <p:txBody>
          <a:bodyPr lIns="45718" tIns="45718" rIns="45718" bIns="45718"/>
          <a:lstStyle/>
          <a:p>
            <a:pPr/>
          </a:p>
        </p:txBody>
      </p:sp>
      <p:sp>
        <p:nvSpPr>
          <p:cNvPr id="891" name="Line"/>
          <p:cNvSpPr/>
          <p:nvPr/>
        </p:nvSpPr>
        <p:spPr>
          <a:xfrm>
            <a:off x="1210733" y="8839200"/>
            <a:ext cx="5534607" cy="0"/>
          </a:xfrm>
          <a:prstGeom prst="line">
            <a:avLst/>
          </a:prstGeom>
          <a:ln w="50800">
            <a:solidFill>
              <a:srgbClr val="F14C0E"/>
            </a:solidFill>
          </a:ln>
        </p:spPr>
        <p:txBody>
          <a:bodyPr lIns="45718" tIns="45718" rIns="45718" bIns="45718"/>
          <a:lstStyle/>
          <a:p>
            <a:pPr/>
          </a:p>
        </p:txBody>
      </p:sp>
      <p:sp>
        <p:nvSpPr>
          <p:cNvPr id="892" name="Line"/>
          <p:cNvSpPr/>
          <p:nvPr/>
        </p:nvSpPr>
        <p:spPr>
          <a:xfrm>
            <a:off x="1371600" y="9287933"/>
            <a:ext cx="12606517" cy="1"/>
          </a:xfrm>
          <a:prstGeom prst="line">
            <a:avLst/>
          </a:prstGeom>
          <a:ln w="50800">
            <a:solidFill>
              <a:srgbClr val="F14C0E"/>
            </a:solidFill>
          </a:ln>
        </p:spPr>
        <p:txBody>
          <a:bodyPr lIns="45718" tIns="45718" rIns="45718" bIns="45718"/>
          <a:lstStyle/>
          <a:p>
            <a:pPr/>
          </a:p>
        </p:txBody>
      </p:sp>
      <p:sp>
        <p:nvSpPr>
          <p:cNvPr id="893" name="Line"/>
          <p:cNvSpPr/>
          <p:nvPr/>
        </p:nvSpPr>
        <p:spPr>
          <a:xfrm>
            <a:off x="1600200" y="10007600"/>
            <a:ext cx="1174057" cy="0"/>
          </a:xfrm>
          <a:prstGeom prst="line">
            <a:avLst/>
          </a:prstGeom>
          <a:ln w="50800">
            <a:solidFill>
              <a:srgbClr val="F14C0E"/>
            </a:solidFill>
          </a:ln>
        </p:spPr>
        <p:txBody>
          <a:bodyPr lIns="45718" tIns="45718" rIns="45718" bIns="45718"/>
          <a:lstStyle/>
          <a:p>
            <a:pPr/>
          </a:p>
        </p:txBody>
      </p:sp>
      <p:sp>
        <p:nvSpPr>
          <p:cNvPr id="894" name="Line"/>
          <p:cNvSpPr/>
          <p:nvPr/>
        </p:nvSpPr>
        <p:spPr>
          <a:xfrm>
            <a:off x="1600200" y="10422466"/>
            <a:ext cx="1174057" cy="1"/>
          </a:xfrm>
          <a:prstGeom prst="line">
            <a:avLst/>
          </a:prstGeom>
          <a:ln w="50800">
            <a:solidFill>
              <a:srgbClr val="F14C0E"/>
            </a:solidFill>
          </a:ln>
        </p:spPr>
        <p:txBody>
          <a:bodyPr lIns="45718" tIns="45718" rIns="45718" bIns="45718"/>
          <a:lstStyle/>
          <a:p>
            <a:pPr/>
          </a:p>
        </p:txBody>
      </p:sp>
      <p:sp>
        <p:nvSpPr>
          <p:cNvPr id="895" name="Line"/>
          <p:cNvSpPr/>
          <p:nvPr/>
        </p:nvSpPr>
        <p:spPr>
          <a:xfrm>
            <a:off x="1600200" y="10837333"/>
            <a:ext cx="1174057" cy="1"/>
          </a:xfrm>
          <a:prstGeom prst="line">
            <a:avLst/>
          </a:prstGeom>
          <a:ln w="50800">
            <a:solidFill>
              <a:srgbClr val="F14C0E"/>
            </a:solidFill>
          </a:ln>
        </p:spPr>
        <p:txBody>
          <a:bodyPr lIns="45718" tIns="45718" rIns="45718" bIns="45718"/>
          <a:lstStyle/>
          <a:p>
            <a:pPr/>
          </a:p>
        </p:txBody>
      </p:sp>
      <p:sp>
        <p:nvSpPr>
          <p:cNvPr id="896" name="Line"/>
          <p:cNvSpPr/>
          <p:nvPr/>
        </p:nvSpPr>
        <p:spPr>
          <a:xfrm>
            <a:off x="1202266" y="2954867"/>
            <a:ext cx="2825055" cy="1"/>
          </a:xfrm>
          <a:prstGeom prst="line">
            <a:avLst/>
          </a:prstGeom>
          <a:ln w="50800">
            <a:solidFill>
              <a:srgbClr val="F14C0E"/>
            </a:solidFill>
          </a:ln>
        </p:spPr>
        <p:txBody>
          <a:bodyPr lIns="45718" tIns="45718" rIns="45718" bIns="45718"/>
          <a:lstStyle/>
          <a:p>
            <a:pP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00" name="Activity: Build the Transcript REST API"/>
          <p:cNvSpPr txBox="1"/>
          <p:nvPr>
            <p:ph type="title"/>
          </p:nvPr>
        </p:nvSpPr>
        <p:spPr>
          <a:prstGeom prst="rect">
            <a:avLst/>
          </a:prstGeom>
        </p:spPr>
        <p:txBody>
          <a:bodyPr/>
          <a:lstStyle/>
          <a:p>
            <a:pPr/>
            <a:r>
              <a:t>Activity: Build the Transcript REST API</a:t>
            </a:r>
          </a:p>
        </p:txBody>
      </p:sp>
      <p:sp>
        <p:nvSpPr>
          <p:cNvPr id="901" name="Slide Subtitle"/>
          <p:cNvSpPr txBox="1"/>
          <p:nvPr>
            <p:ph type="body" sz="quarter" idx="1"/>
          </p:nvPr>
        </p:nvSpPr>
        <p:spPr>
          <a:prstGeom prst="rect">
            <a:avLst/>
          </a:prstGeom>
        </p:spPr>
        <p:txBody>
          <a:bodyPr/>
          <a:lstStyle/>
          <a:p>
            <a:pPr/>
          </a:p>
        </p:txBody>
      </p:sp>
      <p:sp>
        <p:nvSpPr>
          <p:cNvPr id="902" name="@Route('transcripts')…"/>
          <p:cNvSpPr txBox="1"/>
          <p:nvPr/>
        </p:nvSpPr>
        <p:spPr>
          <a:xfrm>
            <a:off x="521196" y="5022849"/>
            <a:ext cx="10846547" cy="3670301"/>
          </a:xfrm>
          <a:prstGeom prst="rect">
            <a:avLst/>
          </a:prstGeom>
          <a:ln w="12700">
            <a:solidFill>
              <a:srgbClr val="000000"/>
            </a:solidFill>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2900">
                <a:solidFill>
                  <a:srgbClr val="00733B"/>
                </a:solidFill>
                <a:latin typeface="Courier"/>
                <a:ea typeface="Courier"/>
                <a:cs typeface="Courier"/>
                <a:sym typeface="Courier"/>
              </a:defRPr>
            </a:pPr>
            <a:r>
              <a:rPr>
                <a:solidFill>
                  <a:srgbClr val="808002"/>
                </a:solidFill>
              </a:rPr>
              <a:t>@Route</a:t>
            </a:r>
            <a:r>
              <a:rPr>
                <a:solidFill>
                  <a:srgbClr val="272727"/>
                </a:solidFill>
              </a:rPr>
              <a:t>(</a:t>
            </a:r>
            <a:r>
              <a:t>'transcripts'</a:t>
            </a:r>
            <a:r>
              <a:rPr>
                <a:solidFill>
                  <a:srgbClr val="272727"/>
                </a:solidFill>
              </a:rPr>
              <a:t>)</a:t>
            </a:r>
            <a:endParaRPr>
              <a:solidFill>
                <a:srgbClr val="272727"/>
              </a:solidFill>
            </a:endParaRPr>
          </a:p>
          <a:p>
            <a:pPr algn="l" defTabSz="457200">
              <a:defRPr sz="2900">
                <a:solidFill>
                  <a:srgbClr val="000000"/>
                </a:solidFill>
                <a:latin typeface="Courier"/>
                <a:ea typeface="Courier"/>
                <a:cs typeface="Courier"/>
                <a:sym typeface="Courier"/>
              </a:defRPr>
            </a:pPr>
            <a:r>
              <a:rPr>
                <a:solidFill>
                  <a:srgbClr val="011480"/>
                </a:solidFill>
              </a:rPr>
              <a:t>export class </a:t>
            </a:r>
            <a:r>
              <a:t>TranscriptsController </a:t>
            </a:r>
            <a:r>
              <a:rPr>
                <a:solidFill>
                  <a:srgbClr val="011480"/>
                </a:solidFill>
              </a:rPr>
              <a:t>extends </a:t>
            </a:r>
            <a:r>
              <a:t>Controller </a:t>
            </a:r>
            <a:r>
              <a:rPr>
                <a:solidFill>
                  <a:srgbClr val="272727"/>
                </a:solidFill>
              </a:rPr>
              <a:t>{</a:t>
            </a:r>
            <a:endParaRPr>
              <a:solidFill>
                <a:srgbClr val="272727"/>
              </a:solidFill>
            </a:endParaRPr>
          </a:p>
          <a:p>
            <a:pPr algn="l" defTabSz="457200">
              <a:defRPr sz="2900">
                <a:solidFill>
                  <a:srgbClr val="272727"/>
                </a:solidFill>
                <a:latin typeface="Courier"/>
                <a:ea typeface="Courier"/>
                <a:cs typeface="Courier"/>
                <a:sym typeface="Courier"/>
              </a:defRPr>
            </a:pPr>
          </a:p>
          <a:p>
            <a:pPr algn="l" defTabSz="457200">
              <a:defRPr sz="2900">
                <a:solidFill>
                  <a:srgbClr val="272727"/>
                </a:solidFill>
                <a:latin typeface="Courier"/>
                <a:ea typeface="Courier"/>
                <a:cs typeface="Courier"/>
                <a:sym typeface="Courier"/>
              </a:defRPr>
            </a:pPr>
            <a:r>
              <a:t>    </a:t>
            </a:r>
            <a:r>
              <a:rPr>
                <a:solidFill>
                  <a:srgbClr val="808002"/>
                </a:solidFill>
              </a:rPr>
              <a:t>@Get</a:t>
            </a:r>
            <a:r>
              <a:t>()</a:t>
            </a:r>
          </a:p>
          <a:p>
            <a:pPr algn="l" defTabSz="457200">
              <a:defRPr sz="2900">
                <a:solidFill>
                  <a:srgbClr val="011480"/>
                </a:solidFill>
                <a:latin typeface="Courier"/>
                <a:ea typeface="Courier"/>
                <a:cs typeface="Courier"/>
                <a:sym typeface="Courier"/>
              </a:defRPr>
            </a:pPr>
            <a:r>
              <a:rPr>
                <a:solidFill>
                  <a:srgbClr val="272727"/>
                </a:solidFill>
              </a:rPr>
              <a:t>    </a:t>
            </a:r>
            <a:r>
              <a:t>public </a:t>
            </a:r>
            <a:r>
              <a:rPr>
                <a:solidFill>
                  <a:srgbClr val="7A7A43"/>
                </a:solidFill>
              </a:rPr>
              <a:t>getAll</a:t>
            </a:r>
            <a:r>
              <a:rPr>
                <a:solidFill>
                  <a:srgbClr val="272727"/>
                </a:solidFill>
              </a:rPr>
              <a:t>() {</a:t>
            </a:r>
            <a:endParaRPr>
              <a:solidFill>
                <a:srgbClr val="272727"/>
              </a:solidFill>
            </a:endParaRPr>
          </a:p>
          <a:p>
            <a:pPr algn="l" defTabSz="457200">
              <a:defRPr sz="2900">
                <a:solidFill>
                  <a:srgbClr val="272727"/>
                </a:solidFill>
                <a:latin typeface="Courier"/>
                <a:ea typeface="Courier"/>
                <a:cs typeface="Courier"/>
                <a:sym typeface="Courier"/>
              </a:defRPr>
            </a:pPr>
            <a:r>
              <a:t>        </a:t>
            </a:r>
            <a:r>
              <a:rPr>
                <a:solidFill>
                  <a:srgbClr val="011480"/>
                </a:solidFill>
              </a:rPr>
              <a:t>return </a:t>
            </a:r>
            <a:r>
              <a:t>db.</a:t>
            </a:r>
            <a:r>
              <a:rPr i="1"/>
              <a:t>getAll</a:t>
            </a:r>
            <a:r>
              <a:t>();</a:t>
            </a:r>
          </a:p>
          <a:p>
            <a:pPr algn="l" defTabSz="457200">
              <a:defRPr sz="2900">
                <a:solidFill>
                  <a:srgbClr val="272727"/>
                </a:solidFill>
                <a:latin typeface="Courier"/>
                <a:ea typeface="Courier"/>
                <a:cs typeface="Courier"/>
                <a:sym typeface="Courier"/>
              </a:defRPr>
            </a:pPr>
            <a:r>
              <a:t>    }</a:t>
            </a:r>
          </a:p>
        </p:txBody>
      </p:sp>
      <p:pic>
        <p:nvPicPr>
          <p:cNvPr id="903" name="Image" descr="Image"/>
          <p:cNvPicPr>
            <a:picLocks noChangeAspect="1"/>
          </p:cNvPicPr>
          <p:nvPr/>
        </p:nvPicPr>
        <p:blipFill>
          <a:blip r:embed="rId3">
            <a:extLst/>
          </a:blip>
          <a:stretch>
            <a:fillRect/>
          </a:stretch>
        </p:blipFill>
        <p:spPr>
          <a:xfrm>
            <a:off x="12272433" y="3905250"/>
            <a:ext cx="11557001" cy="9156700"/>
          </a:xfrm>
          <a:prstGeom prst="rect">
            <a:avLst/>
          </a:prstGeom>
          <a:ln w="12700">
            <a:miter lim="400000"/>
          </a:ln>
        </p:spPr>
      </p:pic>
      <p:sp>
        <p:nvSpPr>
          <p:cNvPr id="904" name="Open API Specification"/>
          <p:cNvSpPr/>
          <p:nvPr/>
        </p:nvSpPr>
        <p:spPr>
          <a:xfrm>
            <a:off x="2369314" y="9927166"/>
            <a:ext cx="3211546" cy="1081092"/>
          </a:xfrm>
          <a:prstGeom prst="rect">
            <a:avLst/>
          </a:prstGeom>
          <a:solidFill>
            <a:srgbClr val="83D3D4"/>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a:defRPr>
                <a:solidFill>
                  <a:srgbClr val="000000"/>
                </a:solidFill>
              </a:defRPr>
            </a:lvl1pPr>
          </a:lstStyle>
          <a:p>
            <a:pPr/>
            <a:r>
              <a:t>Open API Specification </a:t>
            </a:r>
          </a:p>
        </p:txBody>
      </p:sp>
      <p:sp>
        <p:nvSpPr>
          <p:cNvPr id="905" name="Line"/>
          <p:cNvSpPr/>
          <p:nvPr/>
        </p:nvSpPr>
        <p:spPr>
          <a:xfrm>
            <a:off x="3975087" y="8791837"/>
            <a:ext cx="1" cy="1081092"/>
          </a:xfrm>
          <a:prstGeom prst="line">
            <a:avLst/>
          </a:prstGeom>
          <a:ln w="63500">
            <a:solidFill>
              <a:srgbClr val="000000"/>
            </a:solidFill>
            <a:tailEnd type="triangle"/>
          </a:ln>
        </p:spPr>
        <p:txBody>
          <a:bodyPr lIns="45718" tIns="45718" rIns="45718" bIns="45718"/>
          <a:lstStyle/>
          <a:p>
            <a:pPr/>
          </a:p>
        </p:txBody>
      </p:sp>
      <p:sp>
        <p:nvSpPr>
          <p:cNvPr id="906" name="Line"/>
          <p:cNvSpPr/>
          <p:nvPr/>
        </p:nvSpPr>
        <p:spPr>
          <a:xfrm>
            <a:off x="5575287" y="10408970"/>
            <a:ext cx="6607470" cy="1"/>
          </a:xfrm>
          <a:prstGeom prst="line">
            <a:avLst/>
          </a:prstGeom>
          <a:ln w="63500">
            <a:solidFill>
              <a:srgbClr val="000000"/>
            </a:solidFill>
            <a:tailEnd type="triangle"/>
          </a:ln>
        </p:spPr>
        <p:txBody>
          <a:bodyPr lIns="45718" tIns="45718" rIns="45718" bIns="45718"/>
          <a:lstStyle/>
          <a:p>
            <a:pPr/>
          </a:p>
        </p:txBody>
      </p:sp>
    </p:spTree>
  </p:cSld>
  <p:clrMapOvr>
    <a:masterClrMapping/>
  </p:clrMapOvr>
  <p:transition xmlns:p14="http://schemas.microsoft.com/office/powerpoint/2010/main" spd="med" advClick="1"/>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0" name="Learning Objectives for this Lesson"/>
          <p:cNvSpPr txBox="1"/>
          <p:nvPr>
            <p:ph type="title"/>
          </p:nvPr>
        </p:nvSpPr>
        <p:spPr>
          <a:prstGeom prst="rect">
            <a:avLst/>
          </a:prstGeom>
        </p:spPr>
        <p:txBody>
          <a:bodyPr/>
          <a:lstStyle>
            <a:lvl1pPr>
              <a:defRPr spc="-200">
                <a:solidFill>
                  <a:srgbClr val="005493"/>
                </a:solidFill>
              </a:defRPr>
            </a:lvl1pPr>
          </a:lstStyle>
          <a:p>
            <a:pPr/>
            <a:r>
              <a:t>Review: Learning Objectives for this Lesson</a:t>
            </a:r>
          </a:p>
        </p:txBody>
      </p:sp>
      <p:sp>
        <p:nvSpPr>
          <p:cNvPr id="911" name="By the end of this lesson, you should be able to…"/>
          <p:cNvSpPr txBox="1"/>
          <p:nvPr>
            <p:ph type="body" sz="quarter" idx="1"/>
          </p:nvPr>
        </p:nvSpPr>
        <p:spPr>
          <a:xfrm>
            <a:off x="1206500" y="2372961"/>
            <a:ext cx="21971000" cy="934780"/>
          </a:xfrm>
          <a:prstGeom prst="rect">
            <a:avLst/>
          </a:prstGeom>
        </p:spPr>
        <p:txBody>
          <a:bodyPr/>
          <a:lstStyle/>
          <a:p>
            <a:pPr/>
            <a:r>
              <a:t>By the end of this lesson, you should be able to…</a:t>
            </a:r>
          </a:p>
        </p:txBody>
      </p:sp>
      <p:sp>
        <p:nvSpPr>
          <p:cNvPr id="912" name="Describe 5 key goals of distributed system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marL="685800" indent="-685800">
              <a:buSzPct val="100000"/>
              <a:buFont typeface="Arial"/>
              <a:buChar char="•"/>
            </a:pPr>
            <a:r>
              <a:t>Recognize common software architectures</a:t>
            </a:r>
          </a:p>
          <a:p>
            <a:pPr marL="685800" indent="-685800">
              <a:buSzPct val="100000"/>
              <a:buFont typeface="Arial"/>
              <a:buChar char="•"/>
            </a:pPr>
            <a:r>
              <a:t>Understand tradeoffs of scalability, performance, and fault tolerance between these architectures</a:t>
            </a:r>
          </a:p>
          <a:p>
            <a:pPr marL="685800" indent="-685800">
              <a:buSzPct val="100000"/>
              <a:buFont typeface="Arial"/>
              <a:buChar char="•"/>
            </a:pPr>
            <a:r>
              <a:t>Describe what makes web services RESTful, and implement a REST API</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Rectangle"/>
          <p:cNvSpPr/>
          <p:nvPr/>
        </p:nvSpPr>
        <p:spPr>
          <a:xfrm>
            <a:off x="4182040" y="9057075"/>
            <a:ext cx="5655990" cy="3139845"/>
          </a:xfrm>
          <a:prstGeom prst="rect">
            <a:avLst/>
          </a:prstGeom>
          <a:blipFill>
            <a:blip r:embed="rId3"/>
          </a:blipFill>
          <a:ln w="12700">
            <a:miter lim="400000"/>
          </a:ln>
          <a:effectLst>
            <a:outerShdw sx="100000" sy="100000" kx="0" ky="0" algn="b" rotWithShape="0" blurRad="50800" dist="25400" dir="5400000">
              <a:srgbClr val="000000">
                <a:alpha val="50000"/>
              </a:srgbClr>
            </a:outerShdw>
          </a:effectLst>
        </p:spPr>
        <p:txBody>
          <a:bodyPr lIns="50800" tIns="50800" rIns="50800" bIns="50800" anchor="ctr"/>
          <a:lstStyle/>
          <a:p>
            <a:pPr defTabSz="821530">
              <a:defRPr sz="3200">
                <a:solidFill>
                  <a:srgbClr val="FFFFFF"/>
                </a:solidFill>
                <a:latin typeface="Helvetica Light"/>
                <a:ea typeface="Helvetica Light"/>
                <a:cs typeface="Helvetica Light"/>
                <a:sym typeface="Helvetica Light"/>
              </a:defRPr>
            </a:pPr>
          </a:p>
        </p:txBody>
      </p:sp>
      <p:sp>
        <p:nvSpPr>
          <p:cNvPr id="201" name="Rectangle"/>
          <p:cNvSpPr/>
          <p:nvPr/>
        </p:nvSpPr>
        <p:spPr>
          <a:xfrm>
            <a:off x="15190099" y="4107064"/>
            <a:ext cx="5655990" cy="3139845"/>
          </a:xfrm>
          <a:prstGeom prst="rect">
            <a:avLst/>
          </a:prstGeom>
          <a:blipFill>
            <a:blip r:embed="rId3"/>
          </a:blipFill>
          <a:ln w="12700">
            <a:miter lim="400000"/>
          </a:ln>
          <a:effectLst>
            <a:outerShdw sx="100000" sy="100000" kx="0" ky="0" algn="b" rotWithShape="0" blurRad="50800" dist="25400" dir="5400000">
              <a:srgbClr val="000000">
                <a:alpha val="50000"/>
              </a:srgbClr>
            </a:outerShdw>
          </a:effectLst>
        </p:spPr>
        <p:txBody>
          <a:bodyPr lIns="50800" tIns="50800" rIns="50800" bIns="50800" anchor="ctr"/>
          <a:lstStyle/>
          <a:p>
            <a:pPr defTabSz="821530">
              <a:defRPr sz="3200">
                <a:solidFill>
                  <a:srgbClr val="FFFFFF"/>
                </a:solidFill>
                <a:latin typeface="Helvetica Light"/>
                <a:ea typeface="Helvetica Light"/>
                <a:cs typeface="Helvetica Light"/>
                <a:sym typeface="Helvetica Light"/>
              </a:defRPr>
            </a:pPr>
          </a:p>
        </p:txBody>
      </p:sp>
      <p:sp>
        <p:nvSpPr>
          <p:cNvPr id="202" name="Rectangle"/>
          <p:cNvSpPr/>
          <p:nvPr/>
        </p:nvSpPr>
        <p:spPr>
          <a:xfrm>
            <a:off x="15190099" y="9334255"/>
            <a:ext cx="5655990" cy="3139845"/>
          </a:xfrm>
          <a:prstGeom prst="rect">
            <a:avLst/>
          </a:prstGeom>
          <a:blipFill>
            <a:blip r:embed="rId3"/>
          </a:blipFill>
          <a:ln w="12700">
            <a:miter lim="400000"/>
          </a:ln>
          <a:effectLst>
            <a:outerShdw sx="100000" sy="100000" kx="0" ky="0" algn="b" rotWithShape="0" blurRad="50800" dist="25400" dir="5400000">
              <a:srgbClr val="000000">
                <a:alpha val="50000"/>
              </a:srgbClr>
            </a:outerShdw>
          </a:effectLst>
        </p:spPr>
        <p:txBody>
          <a:bodyPr lIns="50800" tIns="50800" rIns="50800" bIns="50800" anchor="ctr"/>
          <a:lstStyle/>
          <a:p>
            <a:pPr defTabSz="821530">
              <a:defRPr sz="3200">
                <a:solidFill>
                  <a:srgbClr val="FFFFFF"/>
                </a:solidFill>
                <a:latin typeface="Helvetica Light"/>
                <a:ea typeface="Helvetica Light"/>
                <a:cs typeface="Helvetica Light"/>
                <a:sym typeface="Helvetica Light"/>
              </a:defRPr>
            </a:pPr>
          </a:p>
        </p:txBody>
      </p:sp>
      <p:sp>
        <p:nvSpPr>
          <p:cNvPr id="203" name="Rectangle"/>
          <p:cNvSpPr/>
          <p:nvPr/>
        </p:nvSpPr>
        <p:spPr>
          <a:xfrm>
            <a:off x="4182040" y="3969908"/>
            <a:ext cx="5655990" cy="3139844"/>
          </a:xfrm>
          <a:prstGeom prst="rect">
            <a:avLst/>
          </a:prstGeom>
          <a:blipFill>
            <a:blip r:embed="rId3"/>
          </a:blipFill>
          <a:ln w="12700">
            <a:miter lim="400000"/>
          </a:ln>
          <a:effectLst>
            <a:outerShdw sx="100000" sy="100000" kx="0" ky="0" algn="b" rotWithShape="0" blurRad="50800" dist="25400" dir="5400000">
              <a:srgbClr val="000000">
                <a:alpha val="50000"/>
              </a:srgbClr>
            </a:outerShdw>
          </a:effectLst>
        </p:spPr>
        <p:txBody>
          <a:bodyPr lIns="50800" tIns="50800" rIns="50800" bIns="50800" anchor="ctr"/>
          <a:lstStyle/>
          <a:p>
            <a:pPr defTabSz="821530">
              <a:defRPr sz="3200">
                <a:solidFill>
                  <a:srgbClr val="FFFFFF"/>
                </a:solidFill>
                <a:latin typeface="Helvetica Light"/>
                <a:ea typeface="Helvetica Light"/>
                <a:cs typeface="Helvetica Light"/>
                <a:sym typeface="Helvetica Light"/>
              </a:defRPr>
            </a:pPr>
          </a:p>
        </p:txBody>
      </p:sp>
      <p:sp>
        <p:nvSpPr>
          <p:cNvPr id="204" name="Distributed Systems Challenges"/>
          <p:cNvSpPr txBox="1"/>
          <p:nvPr>
            <p:ph type="title"/>
          </p:nvPr>
        </p:nvSpPr>
        <p:spPr>
          <a:prstGeom prst="rect">
            <a:avLst/>
          </a:prstGeom>
        </p:spPr>
        <p:txBody>
          <a:bodyPr/>
          <a:lstStyle>
            <a:lvl1pPr defTabSz="2267654">
              <a:defRPr spc="-186" sz="7905"/>
            </a:lvl1pPr>
          </a:lstStyle>
          <a:p>
            <a:pPr/>
            <a:r>
              <a:t>Review: Distributed Systems Must Compromise</a:t>
            </a:r>
          </a:p>
        </p:txBody>
      </p:sp>
      <p:sp>
        <p:nvSpPr>
          <p:cNvPr id="205" name="Number of nodes + distance between them"/>
          <p:cNvSpPr txBox="1"/>
          <p:nvPr>
            <p:ph type="body" sz="quarter" idx="1"/>
          </p:nvPr>
        </p:nvSpPr>
        <p:spPr>
          <a:xfrm>
            <a:off x="1206500" y="2372961"/>
            <a:ext cx="21971000" cy="934780"/>
          </a:xfrm>
          <a:prstGeom prst="rect">
            <a:avLst/>
          </a:prstGeom>
        </p:spPr>
        <p:txBody>
          <a:bodyPr/>
          <a:lstStyle/>
          <a:p>
            <a:pPr/>
            <a:r>
              <a:t>Constraints: number of nodes, network links</a:t>
            </a:r>
          </a:p>
        </p:txBody>
      </p:sp>
      <p:grpSp>
        <p:nvGrpSpPr>
          <p:cNvPr id="216" name="Group"/>
          <p:cNvGrpSpPr/>
          <p:nvPr/>
        </p:nvGrpSpPr>
        <p:grpSpPr>
          <a:xfrm>
            <a:off x="4254236" y="3969908"/>
            <a:ext cx="5288095" cy="3134117"/>
            <a:chOff x="0" y="0"/>
            <a:chExt cx="5288094" cy="3134116"/>
          </a:xfrm>
        </p:grpSpPr>
        <p:pic>
          <p:nvPicPr>
            <p:cNvPr id="206" name="Image" descr="Image"/>
            <p:cNvPicPr>
              <a:picLocks noChangeAspect="1"/>
            </p:cNvPicPr>
            <p:nvPr/>
          </p:nvPicPr>
          <p:blipFill>
            <a:blip r:embed="rId4">
              <a:extLst/>
            </a:blip>
            <a:stretch>
              <a:fillRect/>
            </a:stretch>
          </p:blipFill>
          <p:spPr>
            <a:xfrm>
              <a:off x="988880" y="686330"/>
              <a:ext cx="3364223" cy="1726147"/>
            </a:xfrm>
            <a:prstGeom prst="rect">
              <a:avLst/>
            </a:prstGeom>
            <a:ln w="12700" cap="flat">
              <a:noFill/>
              <a:miter lim="400000"/>
            </a:ln>
            <a:effectLst/>
          </p:spPr>
        </p:pic>
        <p:pic>
          <p:nvPicPr>
            <p:cNvPr id="207" name="Image" descr="Image"/>
            <p:cNvPicPr>
              <a:picLocks noChangeAspect="1"/>
            </p:cNvPicPr>
            <p:nvPr/>
          </p:nvPicPr>
          <p:blipFill>
            <a:blip r:embed="rId5">
              <a:extLst/>
            </a:blip>
            <a:stretch>
              <a:fillRect/>
            </a:stretch>
          </p:blipFill>
          <p:spPr>
            <a:xfrm>
              <a:off x="0" y="348510"/>
              <a:ext cx="1140608" cy="1140608"/>
            </a:xfrm>
            <a:prstGeom prst="rect">
              <a:avLst/>
            </a:prstGeom>
            <a:ln w="12700" cap="flat">
              <a:noFill/>
              <a:miter lim="400000"/>
            </a:ln>
            <a:effectLst/>
          </p:spPr>
        </p:pic>
        <p:pic>
          <p:nvPicPr>
            <p:cNvPr id="208" name="Image" descr="Image"/>
            <p:cNvPicPr>
              <a:picLocks noChangeAspect="1"/>
            </p:cNvPicPr>
            <p:nvPr/>
          </p:nvPicPr>
          <p:blipFill>
            <a:blip r:embed="rId5">
              <a:extLst/>
            </a:blip>
            <a:stretch>
              <a:fillRect/>
            </a:stretch>
          </p:blipFill>
          <p:spPr>
            <a:xfrm>
              <a:off x="3943893" y="5042"/>
              <a:ext cx="1140608" cy="1140610"/>
            </a:xfrm>
            <a:prstGeom prst="rect">
              <a:avLst/>
            </a:prstGeom>
            <a:ln w="12700" cap="flat">
              <a:noFill/>
              <a:miter lim="400000"/>
            </a:ln>
            <a:effectLst/>
          </p:spPr>
        </p:pic>
        <p:pic>
          <p:nvPicPr>
            <p:cNvPr id="209" name="Image" descr="Image"/>
            <p:cNvPicPr>
              <a:picLocks noChangeAspect="1"/>
            </p:cNvPicPr>
            <p:nvPr/>
          </p:nvPicPr>
          <p:blipFill>
            <a:blip r:embed="rId5">
              <a:extLst/>
            </a:blip>
            <a:stretch>
              <a:fillRect/>
            </a:stretch>
          </p:blipFill>
          <p:spPr>
            <a:xfrm>
              <a:off x="4006102" y="1885107"/>
              <a:ext cx="1140609" cy="1140610"/>
            </a:xfrm>
            <a:prstGeom prst="rect">
              <a:avLst/>
            </a:prstGeom>
            <a:ln w="12700" cap="flat">
              <a:noFill/>
              <a:miter lim="400000"/>
            </a:ln>
            <a:effectLst/>
          </p:spPr>
        </p:pic>
        <p:pic>
          <p:nvPicPr>
            <p:cNvPr id="210" name="Image" descr="Image"/>
            <p:cNvPicPr>
              <a:picLocks noChangeAspect="1"/>
            </p:cNvPicPr>
            <p:nvPr/>
          </p:nvPicPr>
          <p:blipFill>
            <a:blip r:embed="rId5">
              <a:extLst/>
            </a:blip>
            <a:stretch>
              <a:fillRect/>
            </a:stretch>
          </p:blipFill>
          <p:spPr>
            <a:xfrm>
              <a:off x="2670735" y="-1"/>
              <a:ext cx="1140608" cy="1140609"/>
            </a:xfrm>
            <a:prstGeom prst="rect">
              <a:avLst/>
            </a:prstGeom>
            <a:ln w="12700" cap="flat">
              <a:noFill/>
              <a:miter lim="400000"/>
            </a:ln>
            <a:effectLst/>
          </p:spPr>
        </p:pic>
        <p:pic>
          <p:nvPicPr>
            <p:cNvPr id="211" name="Image" descr="Image"/>
            <p:cNvPicPr>
              <a:picLocks noChangeAspect="1"/>
            </p:cNvPicPr>
            <p:nvPr/>
          </p:nvPicPr>
          <p:blipFill>
            <a:blip r:embed="rId5">
              <a:extLst/>
            </a:blip>
            <a:stretch>
              <a:fillRect/>
            </a:stretch>
          </p:blipFill>
          <p:spPr>
            <a:xfrm>
              <a:off x="1335367" y="5042"/>
              <a:ext cx="1140608" cy="1140610"/>
            </a:xfrm>
            <a:prstGeom prst="rect">
              <a:avLst/>
            </a:prstGeom>
            <a:ln w="12700" cap="flat">
              <a:noFill/>
              <a:miter lim="400000"/>
            </a:ln>
            <a:effectLst/>
          </p:spPr>
        </p:pic>
        <p:pic>
          <p:nvPicPr>
            <p:cNvPr id="212" name="Image" descr="Image"/>
            <p:cNvPicPr>
              <a:picLocks noChangeAspect="1"/>
            </p:cNvPicPr>
            <p:nvPr/>
          </p:nvPicPr>
          <p:blipFill>
            <a:blip r:embed="rId5">
              <a:extLst/>
            </a:blip>
            <a:stretch>
              <a:fillRect/>
            </a:stretch>
          </p:blipFill>
          <p:spPr>
            <a:xfrm>
              <a:off x="2670735" y="1750159"/>
              <a:ext cx="1140608" cy="1140609"/>
            </a:xfrm>
            <a:prstGeom prst="rect">
              <a:avLst/>
            </a:prstGeom>
            <a:ln w="12700" cap="flat">
              <a:noFill/>
              <a:miter lim="400000"/>
            </a:ln>
            <a:effectLst/>
          </p:spPr>
        </p:pic>
        <p:pic>
          <p:nvPicPr>
            <p:cNvPr id="213" name="Image" descr="Image"/>
            <p:cNvPicPr>
              <a:picLocks noChangeAspect="1"/>
            </p:cNvPicPr>
            <p:nvPr/>
          </p:nvPicPr>
          <p:blipFill>
            <a:blip r:embed="rId5">
              <a:extLst/>
            </a:blip>
            <a:stretch>
              <a:fillRect/>
            </a:stretch>
          </p:blipFill>
          <p:spPr>
            <a:xfrm>
              <a:off x="1335367" y="1993507"/>
              <a:ext cx="1140608" cy="1140610"/>
            </a:xfrm>
            <a:prstGeom prst="rect">
              <a:avLst/>
            </a:prstGeom>
            <a:ln w="12700" cap="flat">
              <a:noFill/>
              <a:miter lim="400000"/>
            </a:ln>
            <a:effectLst/>
          </p:spPr>
        </p:pic>
        <p:pic>
          <p:nvPicPr>
            <p:cNvPr id="214" name="Image" descr="Image"/>
            <p:cNvPicPr>
              <a:picLocks noChangeAspect="1"/>
            </p:cNvPicPr>
            <p:nvPr/>
          </p:nvPicPr>
          <p:blipFill>
            <a:blip r:embed="rId5">
              <a:extLst/>
            </a:blip>
            <a:stretch>
              <a:fillRect/>
            </a:stretch>
          </p:blipFill>
          <p:spPr>
            <a:xfrm>
              <a:off x="66450" y="1331832"/>
              <a:ext cx="1140608" cy="1140609"/>
            </a:xfrm>
            <a:prstGeom prst="rect">
              <a:avLst/>
            </a:prstGeom>
            <a:ln w="12700" cap="flat">
              <a:noFill/>
              <a:miter lim="400000"/>
            </a:ln>
            <a:effectLst/>
          </p:spPr>
        </p:pic>
        <p:pic>
          <p:nvPicPr>
            <p:cNvPr id="215" name="Image" descr="Image"/>
            <p:cNvPicPr>
              <a:picLocks noChangeAspect="1"/>
            </p:cNvPicPr>
            <p:nvPr/>
          </p:nvPicPr>
          <p:blipFill>
            <a:blip r:embed="rId5">
              <a:extLst/>
            </a:blip>
            <a:stretch>
              <a:fillRect/>
            </a:stretch>
          </p:blipFill>
          <p:spPr>
            <a:xfrm>
              <a:off x="4147486" y="823558"/>
              <a:ext cx="1140609" cy="1140609"/>
            </a:xfrm>
            <a:prstGeom prst="rect">
              <a:avLst/>
            </a:prstGeom>
            <a:ln w="12700" cap="flat">
              <a:noFill/>
              <a:miter lim="400000"/>
            </a:ln>
            <a:effectLst/>
          </p:spPr>
        </p:pic>
      </p:grpSp>
      <p:grpSp>
        <p:nvGrpSpPr>
          <p:cNvPr id="227" name="Group"/>
          <p:cNvGrpSpPr/>
          <p:nvPr/>
        </p:nvGrpSpPr>
        <p:grpSpPr>
          <a:xfrm>
            <a:off x="15374047" y="3969908"/>
            <a:ext cx="5288095" cy="3134117"/>
            <a:chOff x="0" y="0"/>
            <a:chExt cx="5288094" cy="3134116"/>
          </a:xfrm>
        </p:grpSpPr>
        <p:pic>
          <p:nvPicPr>
            <p:cNvPr id="217" name="Image" descr="Image"/>
            <p:cNvPicPr>
              <a:picLocks noChangeAspect="1"/>
            </p:cNvPicPr>
            <p:nvPr/>
          </p:nvPicPr>
          <p:blipFill>
            <a:blip r:embed="rId4">
              <a:extLst/>
            </a:blip>
            <a:stretch>
              <a:fillRect/>
            </a:stretch>
          </p:blipFill>
          <p:spPr>
            <a:xfrm>
              <a:off x="988880" y="686330"/>
              <a:ext cx="3364223" cy="1726147"/>
            </a:xfrm>
            <a:prstGeom prst="rect">
              <a:avLst/>
            </a:prstGeom>
            <a:ln w="12700" cap="flat">
              <a:noFill/>
              <a:miter lim="400000"/>
            </a:ln>
            <a:effectLst/>
          </p:spPr>
        </p:pic>
        <p:pic>
          <p:nvPicPr>
            <p:cNvPr id="218" name="Image" descr="Image"/>
            <p:cNvPicPr>
              <a:picLocks noChangeAspect="1"/>
            </p:cNvPicPr>
            <p:nvPr/>
          </p:nvPicPr>
          <p:blipFill>
            <a:blip r:embed="rId5">
              <a:extLst/>
            </a:blip>
            <a:stretch>
              <a:fillRect/>
            </a:stretch>
          </p:blipFill>
          <p:spPr>
            <a:xfrm>
              <a:off x="0" y="348510"/>
              <a:ext cx="1140608" cy="1140608"/>
            </a:xfrm>
            <a:prstGeom prst="rect">
              <a:avLst/>
            </a:prstGeom>
            <a:ln w="12700" cap="flat">
              <a:noFill/>
              <a:miter lim="400000"/>
            </a:ln>
            <a:effectLst/>
          </p:spPr>
        </p:pic>
        <p:pic>
          <p:nvPicPr>
            <p:cNvPr id="219" name="Image" descr="Image"/>
            <p:cNvPicPr>
              <a:picLocks noChangeAspect="1"/>
            </p:cNvPicPr>
            <p:nvPr/>
          </p:nvPicPr>
          <p:blipFill>
            <a:blip r:embed="rId5">
              <a:extLst/>
            </a:blip>
            <a:stretch>
              <a:fillRect/>
            </a:stretch>
          </p:blipFill>
          <p:spPr>
            <a:xfrm>
              <a:off x="3943893" y="5042"/>
              <a:ext cx="1140608" cy="1140610"/>
            </a:xfrm>
            <a:prstGeom prst="rect">
              <a:avLst/>
            </a:prstGeom>
            <a:ln w="12700" cap="flat">
              <a:noFill/>
              <a:miter lim="400000"/>
            </a:ln>
            <a:effectLst/>
          </p:spPr>
        </p:pic>
        <p:pic>
          <p:nvPicPr>
            <p:cNvPr id="220" name="Image" descr="Image"/>
            <p:cNvPicPr>
              <a:picLocks noChangeAspect="1"/>
            </p:cNvPicPr>
            <p:nvPr/>
          </p:nvPicPr>
          <p:blipFill>
            <a:blip r:embed="rId5">
              <a:extLst/>
            </a:blip>
            <a:stretch>
              <a:fillRect/>
            </a:stretch>
          </p:blipFill>
          <p:spPr>
            <a:xfrm>
              <a:off x="4006102" y="1885107"/>
              <a:ext cx="1140609" cy="1140610"/>
            </a:xfrm>
            <a:prstGeom prst="rect">
              <a:avLst/>
            </a:prstGeom>
            <a:ln w="12700" cap="flat">
              <a:noFill/>
              <a:miter lim="400000"/>
            </a:ln>
            <a:effectLst/>
          </p:spPr>
        </p:pic>
        <p:pic>
          <p:nvPicPr>
            <p:cNvPr id="221" name="Image" descr="Image"/>
            <p:cNvPicPr>
              <a:picLocks noChangeAspect="1"/>
            </p:cNvPicPr>
            <p:nvPr/>
          </p:nvPicPr>
          <p:blipFill>
            <a:blip r:embed="rId5">
              <a:extLst/>
            </a:blip>
            <a:stretch>
              <a:fillRect/>
            </a:stretch>
          </p:blipFill>
          <p:spPr>
            <a:xfrm>
              <a:off x="2670735" y="-1"/>
              <a:ext cx="1140608" cy="1140609"/>
            </a:xfrm>
            <a:prstGeom prst="rect">
              <a:avLst/>
            </a:prstGeom>
            <a:ln w="12700" cap="flat">
              <a:noFill/>
              <a:miter lim="400000"/>
            </a:ln>
            <a:effectLst/>
          </p:spPr>
        </p:pic>
        <p:pic>
          <p:nvPicPr>
            <p:cNvPr id="222" name="Image" descr="Image"/>
            <p:cNvPicPr>
              <a:picLocks noChangeAspect="1"/>
            </p:cNvPicPr>
            <p:nvPr/>
          </p:nvPicPr>
          <p:blipFill>
            <a:blip r:embed="rId5">
              <a:extLst/>
            </a:blip>
            <a:stretch>
              <a:fillRect/>
            </a:stretch>
          </p:blipFill>
          <p:spPr>
            <a:xfrm>
              <a:off x="1335367" y="5042"/>
              <a:ext cx="1140608" cy="1140610"/>
            </a:xfrm>
            <a:prstGeom prst="rect">
              <a:avLst/>
            </a:prstGeom>
            <a:ln w="12700" cap="flat">
              <a:noFill/>
              <a:miter lim="400000"/>
            </a:ln>
            <a:effectLst/>
          </p:spPr>
        </p:pic>
        <p:pic>
          <p:nvPicPr>
            <p:cNvPr id="223" name="Image" descr="Image"/>
            <p:cNvPicPr>
              <a:picLocks noChangeAspect="1"/>
            </p:cNvPicPr>
            <p:nvPr/>
          </p:nvPicPr>
          <p:blipFill>
            <a:blip r:embed="rId5">
              <a:extLst/>
            </a:blip>
            <a:stretch>
              <a:fillRect/>
            </a:stretch>
          </p:blipFill>
          <p:spPr>
            <a:xfrm>
              <a:off x="2670735" y="1750159"/>
              <a:ext cx="1140608" cy="1140609"/>
            </a:xfrm>
            <a:prstGeom prst="rect">
              <a:avLst/>
            </a:prstGeom>
            <a:ln w="12700" cap="flat">
              <a:noFill/>
              <a:miter lim="400000"/>
            </a:ln>
            <a:effectLst/>
          </p:spPr>
        </p:pic>
        <p:pic>
          <p:nvPicPr>
            <p:cNvPr id="224" name="Image" descr="Image"/>
            <p:cNvPicPr>
              <a:picLocks noChangeAspect="1"/>
            </p:cNvPicPr>
            <p:nvPr/>
          </p:nvPicPr>
          <p:blipFill>
            <a:blip r:embed="rId5">
              <a:extLst/>
            </a:blip>
            <a:stretch>
              <a:fillRect/>
            </a:stretch>
          </p:blipFill>
          <p:spPr>
            <a:xfrm>
              <a:off x="1335367" y="1993507"/>
              <a:ext cx="1140608" cy="1140610"/>
            </a:xfrm>
            <a:prstGeom prst="rect">
              <a:avLst/>
            </a:prstGeom>
            <a:ln w="12700" cap="flat">
              <a:noFill/>
              <a:miter lim="400000"/>
            </a:ln>
            <a:effectLst/>
          </p:spPr>
        </p:pic>
        <p:pic>
          <p:nvPicPr>
            <p:cNvPr id="225" name="Image" descr="Image"/>
            <p:cNvPicPr>
              <a:picLocks noChangeAspect="1"/>
            </p:cNvPicPr>
            <p:nvPr/>
          </p:nvPicPr>
          <p:blipFill>
            <a:blip r:embed="rId5">
              <a:extLst/>
            </a:blip>
            <a:stretch>
              <a:fillRect/>
            </a:stretch>
          </p:blipFill>
          <p:spPr>
            <a:xfrm>
              <a:off x="66450" y="1331832"/>
              <a:ext cx="1140608" cy="1140609"/>
            </a:xfrm>
            <a:prstGeom prst="rect">
              <a:avLst/>
            </a:prstGeom>
            <a:ln w="12700" cap="flat">
              <a:noFill/>
              <a:miter lim="400000"/>
            </a:ln>
            <a:effectLst/>
          </p:spPr>
        </p:pic>
        <p:pic>
          <p:nvPicPr>
            <p:cNvPr id="226" name="Image" descr="Image"/>
            <p:cNvPicPr>
              <a:picLocks noChangeAspect="1"/>
            </p:cNvPicPr>
            <p:nvPr/>
          </p:nvPicPr>
          <p:blipFill>
            <a:blip r:embed="rId5">
              <a:extLst/>
            </a:blip>
            <a:stretch>
              <a:fillRect/>
            </a:stretch>
          </p:blipFill>
          <p:spPr>
            <a:xfrm>
              <a:off x="4147486" y="823558"/>
              <a:ext cx="1140609" cy="1140609"/>
            </a:xfrm>
            <a:prstGeom prst="rect">
              <a:avLst/>
            </a:prstGeom>
            <a:ln w="12700" cap="flat">
              <a:noFill/>
              <a:miter lim="400000"/>
            </a:ln>
            <a:effectLst/>
          </p:spPr>
        </p:pic>
      </p:grpSp>
      <p:grpSp>
        <p:nvGrpSpPr>
          <p:cNvPr id="238" name="Group"/>
          <p:cNvGrpSpPr/>
          <p:nvPr/>
        </p:nvGrpSpPr>
        <p:grpSpPr>
          <a:xfrm>
            <a:off x="4254236" y="9057075"/>
            <a:ext cx="5288095" cy="3134118"/>
            <a:chOff x="0" y="0"/>
            <a:chExt cx="5288094" cy="3134116"/>
          </a:xfrm>
        </p:grpSpPr>
        <p:pic>
          <p:nvPicPr>
            <p:cNvPr id="228" name="Image" descr="Image"/>
            <p:cNvPicPr>
              <a:picLocks noChangeAspect="1"/>
            </p:cNvPicPr>
            <p:nvPr/>
          </p:nvPicPr>
          <p:blipFill>
            <a:blip r:embed="rId4">
              <a:extLst/>
            </a:blip>
            <a:stretch>
              <a:fillRect/>
            </a:stretch>
          </p:blipFill>
          <p:spPr>
            <a:xfrm>
              <a:off x="988880" y="686330"/>
              <a:ext cx="3364223" cy="1726147"/>
            </a:xfrm>
            <a:prstGeom prst="rect">
              <a:avLst/>
            </a:prstGeom>
            <a:ln w="12700" cap="flat">
              <a:noFill/>
              <a:miter lim="400000"/>
            </a:ln>
            <a:effectLst/>
          </p:spPr>
        </p:pic>
        <p:pic>
          <p:nvPicPr>
            <p:cNvPr id="229" name="Image" descr="Image"/>
            <p:cNvPicPr>
              <a:picLocks noChangeAspect="1"/>
            </p:cNvPicPr>
            <p:nvPr/>
          </p:nvPicPr>
          <p:blipFill>
            <a:blip r:embed="rId5">
              <a:extLst/>
            </a:blip>
            <a:stretch>
              <a:fillRect/>
            </a:stretch>
          </p:blipFill>
          <p:spPr>
            <a:xfrm>
              <a:off x="0" y="348510"/>
              <a:ext cx="1140608" cy="1140608"/>
            </a:xfrm>
            <a:prstGeom prst="rect">
              <a:avLst/>
            </a:prstGeom>
            <a:ln w="12700" cap="flat">
              <a:noFill/>
              <a:miter lim="400000"/>
            </a:ln>
            <a:effectLst/>
          </p:spPr>
        </p:pic>
        <p:pic>
          <p:nvPicPr>
            <p:cNvPr id="230" name="Image" descr="Image"/>
            <p:cNvPicPr>
              <a:picLocks noChangeAspect="1"/>
            </p:cNvPicPr>
            <p:nvPr/>
          </p:nvPicPr>
          <p:blipFill>
            <a:blip r:embed="rId5">
              <a:extLst/>
            </a:blip>
            <a:stretch>
              <a:fillRect/>
            </a:stretch>
          </p:blipFill>
          <p:spPr>
            <a:xfrm>
              <a:off x="3943893" y="5042"/>
              <a:ext cx="1140608" cy="1140610"/>
            </a:xfrm>
            <a:prstGeom prst="rect">
              <a:avLst/>
            </a:prstGeom>
            <a:ln w="12700" cap="flat">
              <a:noFill/>
              <a:miter lim="400000"/>
            </a:ln>
            <a:effectLst/>
          </p:spPr>
        </p:pic>
        <p:pic>
          <p:nvPicPr>
            <p:cNvPr id="231" name="Image" descr="Image"/>
            <p:cNvPicPr>
              <a:picLocks noChangeAspect="1"/>
            </p:cNvPicPr>
            <p:nvPr/>
          </p:nvPicPr>
          <p:blipFill>
            <a:blip r:embed="rId5">
              <a:extLst/>
            </a:blip>
            <a:stretch>
              <a:fillRect/>
            </a:stretch>
          </p:blipFill>
          <p:spPr>
            <a:xfrm>
              <a:off x="4006102" y="1885107"/>
              <a:ext cx="1140609" cy="1140610"/>
            </a:xfrm>
            <a:prstGeom prst="rect">
              <a:avLst/>
            </a:prstGeom>
            <a:ln w="12700" cap="flat">
              <a:noFill/>
              <a:miter lim="400000"/>
            </a:ln>
            <a:effectLst/>
          </p:spPr>
        </p:pic>
        <p:pic>
          <p:nvPicPr>
            <p:cNvPr id="232" name="Image" descr="Image"/>
            <p:cNvPicPr>
              <a:picLocks noChangeAspect="1"/>
            </p:cNvPicPr>
            <p:nvPr/>
          </p:nvPicPr>
          <p:blipFill>
            <a:blip r:embed="rId5">
              <a:extLst/>
            </a:blip>
            <a:stretch>
              <a:fillRect/>
            </a:stretch>
          </p:blipFill>
          <p:spPr>
            <a:xfrm>
              <a:off x="2670735" y="-1"/>
              <a:ext cx="1140608" cy="1140609"/>
            </a:xfrm>
            <a:prstGeom prst="rect">
              <a:avLst/>
            </a:prstGeom>
            <a:ln w="12700" cap="flat">
              <a:noFill/>
              <a:miter lim="400000"/>
            </a:ln>
            <a:effectLst/>
          </p:spPr>
        </p:pic>
        <p:pic>
          <p:nvPicPr>
            <p:cNvPr id="233" name="Image" descr="Image"/>
            <p:cNvPicPr>
              <a:picLocks noChangeAspect="1"/>
            </p:cNvPicPr>
            <p:nvPr/>
          </p:nvPicPr>
          <p:blipFill>
            <a:blip r:embed="rId5">
              <a:extLst/>
            </a:blip>
            <a:stretch>
              <a:fillRect/>
            </a:stretch>
          </p:blipFill>
          <p:spPr>
            <a:xfrm>
              <a:off x="1335367" y="5042"/>
              <a:ext cx="1140608" cy="1140610"/>
            </a:xfrm>
            <a:prstGeom prst="rect">
              <a:avLst/>
            </a:prstGeom>
            <a:ln w="12700" cap="flat">
              <a:noFill/>
              <a:miter lim="400000"/>
            </a:ln>
            <a:effectLst/>
          </p:spPr>
        </p:pic>
        <p:pic>
          <p:nvPicPr>
            <p:cNvPr id="234" name="Image" descr="Image"/>
            <p:cNvPicPr>
              <a:picLocks noChangeAspect="1"/>
            </p:cNvPicPr>
            <p:nvPr/>
          </p:nvPicPr>
          <p:blipFill>
            <a:blip r:embed="rId5">
              <a:extLst/>
            </a:blip>
            <a:stretch>
              <a:fillRect/>
            </a:stretch>
          </p:blipFill>
          <p:spPr>
            <a:xfrm>
              <a:off x="2670735" y="1750159"/>
              <a:ext cx="1140608" cy="1140609"/>
            </a:xfrm>
            <a:prstGeom prst="rect">
              <a:avLst/>
            </a:prstGeom>
            <a:ln w="12700" cap="flat">
              <a:noFill/>
              <a:miter lim="400000"/>
            </a:ln>
            <a:effectLst/>
          </p:spPr>
        </p:pic>
        <p:pic>
          <p:nvPicPr>
            <p:cNvPr id="235" name="Image" descr="Image"/>
            <p:cNvPicPr>
              <a:picLocks noChangeAspect="1"/>
            </p:cNvPicPr>
            <p:nvPr/>
          </p:nvPicPr>
          <p:blipFill>
            <a:blip r:embed="rId5">
              <a:extLst/>
            </a:blip>
            <a:stretch>
              <a:fillRect/>
            </a:stretch>
          </p:blipFill>
          <p:spPr>
            <a:xfrm>
              <a:off x="1335367" y="1993507"/>
              <a:ext cx="1140608" cy="1140610"/>
            </a:xfrm>
            <a:prstGeom prst="rect">
              <a:avLst/>
            </a:prstGeom>
            <a:ln w="12700" cap="flat">
              <a:noFill/>
              <a:miter lim="400000"/>
            </a:ln>
            <a:effectLst/>
          </p:spPr>
        </p:pic>
        <p:pic>
          <p:nvPicPr>
            <p:cNvPr id="236" name="Image" descr="Image"/>
            <p:cNvPicPr>
              <a:picLocks noChangeAspect="1"/>
            </p:cNvPicPr>
            <p:nvPr/>
          </p:nvPicPr>
          <p:blipFill>
            <a:blip r:embed="rId5">
              <a:extLst/>
            </a:blip>
            <a:stretch>
              <a:fillRect/>
            </a:stretch>
          </p:blipFill>
          <p:spPr>
            <a:xfrm>
              <a:off x="66450" y="1331832"/>
              <a:ext cx="1140608" cy="1140609"/>
            </a:xfrm>
            <a:prstGeom prst="rect">
              <a:avLst/>
            </a:prstGeom>
            <a:ln w="12700" cap="flat">
              <a:noFill/>
              <a:miter lim="400000"/>
            </a:ln>
            <a:effectLst/>
          </p:spPr>
        </p:pic>
        <p:pic>
          <p:nvPicPr>
            <p:cNvPr id="237" name="Image" descr="Image"/>
            <p:cNvPicPr>
              <a:picLocks noChangeAspect="1"/>
            </p:cNvPicPr>
            <p:nvPr/>
          </p:nvPicPr>
          <p:blipFill>
            <a:blip r:embed="rId5">
              <a:extLst/>
            </a:blip>
            <a:stretch>
              <a:fillRect/>
            </a:stretch>
          </p:blipFill>
          <p:spPr>
            <a:xfrm>
              <a:off x="4147486" y="823558"/>
              <a:ext cx="1140609" cy="1140609"/>
            </a:xfrm>
            <a:prstGeom prst="rect">
              <a:avLst/>
            </a:prstGeom>
            <a:ln w="12700" cap="flat">
              <a:noFill/>
              <a:miter lim="400000"/>
            </a:ln>
            <a:effectLst/>
          </p:spPr>
        </p:pic>
      </p:grpSp>
      <p:grpSp>
        <p:nvGrpSpPr>
          <p:cNvPr id="249" name="Group"/>
          <p:cNvGrpSpPr/>
          <p:nvPr/>
        </p:nvGrpSpPr>
        <p:grpSpPr>
          <a:xfrm>
            <a:off x="15374047" y="9337119"/>
            <a:ext cx="5288095" cy="3134118"/>
            <a:chOff x="0" y="0"/>
            <a:chExt cx="5288094" cy="3134117"/>
          </a:xfrm>
        </p:grpSpPr>
        <p:pic>
          <p:nvPicPr>
            <p:cNvPr id="239" name="Image" descr="Image"/>
            <p:cNvPicPr>
              <a:picLocks noChangeAspect="1"/>
            </p:cNvPicPr>
            <p:nvPr/>
          </p:nvPicPr>
          <p:blipFill>
            <a:blip r:embed="rId4">
              <a:extLst/>
            </a:blip>
            <a:stretch>
              <a:fillRect/>
            </a:stretch>
          </p:blipFill>
          <p:spPr>
            <a:xfrm>
              <a:off x="988880" y="686330"/>
              <a:ext cx="3364223" cy="1726148"/>
            </a:xfrm>
            <a:prstGeom prst="rect">
              <a:avLst/>
            </a:prstGeom>
            <a:ln w="12700" cap="flat">
              <a:noFill/>
              <a:miter lim="400000"/>
            </a:ln>
            <a:effectLst/>
          </p:spPr>
        </p:pic>
        <p:pic>
          <p:nvPicPr>
            <p:cNvPr id="240" name="Image" descr="Image"/>
            <p:cNvPicPr>
              <a:picLocks noChangeAspect="1"/>
            </p:cNvPicPr>
            <p:nvPr/>
          </p:nvPicPr>
          <p:blipFill>
            <a:blip r:embed="rId5">
              <a:extLst/>
            </a:blip>
            <a:stretch>
              <a:fillRect/>
            </a:stretch>
          </p:blipFill>
          <p:spPr>
            <a:xfrm>
              <a:off x="0" y="348510"/>
              <a:ext cx="1140608" cy="1140608"/>
            </a:xfrm>
            <a:prstGeom prst="rect">
              <a:avLst/>
            </a:prstGeom>
            <a:ln w="12700" cap="flat">
              <a:noFill/>
              <a:miter lim="400000"/>
            </a:ln>
            <a:effectLst/>
          </p:spPr>
        </p:pic>
        <p:pic>
          <p:nvPicPr>
            <p:cNvPr id="241" name="Image" descr="Image"/>
            <p:cNvPicPr>
              <a:picLocks noChangeAspect="1"/>
            </p:cNvPicPr>
            <p:nvPr/>
          </p:nvPicPr>
          <p:blipFill>
            <a:blip r:embed="rId5">
              <a:extLst/>
            </a:blip>
            <a:stretch>
              <a:fillRect/>
            </a:stretch>
          </p:blipFill>
          <p:spPr>
            <a:xfrm>
              <a:off x="3943893" y="5042"/>
              <a:ext cx="1140608" cy="1140610"/>
            </a:xfrm>
            <a:prstGeom prst="rect">
              <a:avLst/>
            </a:prstGeom>
            <a:ln w="12700" cap="flat">
              <a:noFill/>
              <a:miter lim="400000"/>
            </a:ln>
            <a:effectLst/>
          </p:spPr>
        </p:pic>
        <p:pic>
          <p:nvPicPr>
            <p:cNvPr id="242" name="Image" descr="Image"/>
            <p:cNvPicPr>
              <a:picLocks noChangeAspect="1"/>
            </p:cNvPicPr>
            <p:nvPr/>
          </p:nvPicPr>
          <p:blipFill>
            <a:blip r:embed="rId5">
              <a:extLst/>
            </a:blip>
            <a:stretch>
              <a:fillRect/>
            </a:stretch>
          </p:blipFill>
          <p:spPr>
            <a:xfrm>
              <a:off x="4006102" y="1885108"/>
              <a:ext cx="1140609" cy="1140609"/>
            </a:xfrm>
            <a:prstGeom prst="rect">
              <a:avLst/>
            </a:prstGeom>
            <a:ln w="12700" cap="flat">
              <a:noFill/>
              <a:miter lim="400000"/>
            </a:ln>
            <a:effectLst/>
          </p:spPr>
        </p:pic>
        <p:pic>
          <p:nvPicPr>
            <p:cNvPr id="243" name="Image" descr="Image"/>
            <p:cNvPicPr>
              <a:picLocks noChangeAspect="1"/>
            </p:cNvPicPr>
            <p:nvPr/>
          </p:nvPicPr>
          <p:blipFill>
            <a:blip r:embed="rId5">
              <a:extLst/>
            </a:blip>
            <a:stretch>
              <a:fillRect/>
            </a:stretch>
          </p:blipFill>
          <p:spPr>
            <a:xfrm>
              <a:off x="2670735" y="-1"/>
              <a:ext cx="1140608" cy="1140609"/>
            </a:xfrm>
            <a:prstGeom prst="rect">
              <a:avLst/>
            </a:prstGeom>
            <a:ln w="12700" cap="flat">
              <a:noFill/>
              <a:miter lim="400000"/>
            </a:ln>
            <a:effectLst/>
          </p:spPr>
        </p:pic>
        <p:pic>
          <p:nvPicPr>
            <p:cNvPr id="244" name="Image" descr="Image"/>
            <p:cNvPicPr>
              <a:picLocks noChangeAspect="1"/>
            </p:cNvPicPr>
            <p:nvPr/>
          </p:nvPicPr>
          <p:blipFill>
            <a:blip r:embed="rId5">
              <a:extLst/>
            </a:blip>
            <a:stretch>
              <a:fillRect/>
            </a:stretch>
          </p:blipFill>
          <p:spPr>
            <a:xfrm>
              <a:off x="1335367" y="5042"/>
              <a:ext cx="1140608" cy="1140610"/>
            </a:xfrm>
            <a:prstGeom prst="rect">
              <a:avLst/>
            </a:prstGeom>
            <a:ln w="12700" cap="flat">
              <a:noFill/>
              <a:miter lim="400000"/>
            </a:ln>
            <a:effectLst/>
          </p:spPr>
        </p:pic>
        <p:pic>
          <p:nvPicPr>
            <p:cNvPr id="245" name="Image" descr="Image"/>
            <p:cNvPicPr>
              <a:picLocks noChangeAspect="1"/>
            </p:cNvPicPr>
            <p:nvPr/>
          </p:nvPicPr>
          <p:blipFill>
            <a:blip r:embed="rId5">
              <a:extLst/>
            </a:blip>
            <a:stretch>
              <a:fillRect/>
            </a:stretch>
          </p:blipFill>
          <p:spPr>
            <a:xfrm>
              <a:off x="2670735" y="1750160"/>
              <a:ext cx="1140608" cy="1140608"/>
            </a:xfrm>
            <a:prstGeom prst="rect">
              <a:avLst/>
            </a:prstGeom>
            <a:ln w="12700" cap="flat">
              <a:noFill/>
              <a:miter lim="400000"/>
            </a:ln>
            <a:effectLst/>
          </p:spPr>
        </p:pic>
        <p:pic>
          <p:nvPicPr>
            <p:cNvPr id="246" name="Image" descr="Image"/>
            <p:cNvPicPr>
              <a:picLocks noChangeAspect="1"/>
            </p:cNvPicPr>
            <p:nvPr/>
          </p:nvPicPr>
          <p:blipFill>
            <a:blip r:embed="rId5">
              <a:extLst/>
            </a:blip>
            <a:stretch>
              <a:fillRect/>
            </a:stretch>
          </p:blipFill>
          <p:spPr>
            <a:xfrm>
              <a:off x="1335367" y="1993508"/>
              <a:ext cx="1140608" cy="1140610"/>
            </a:xfrm>
            <a:prstGeom prst="rect">
              <a:avLst/>
            </a:prstGeom>
            <a:ln w="12700" cap="flat">
              <a:noFill/>
              <a:miter lim="400000"/>
            </a:ln>
            <a:effectLst/>
          </p:spPr>
        </p:pic>
        <p:pic>
          <p:nvPicPr>
            <p:cNvPr id="247" name="Image" descr="Image"/>
            <p:cNvPicPr>
              <a:picLocks noChangeAspect="1"/>
            </p:cNvPicPr>
            <p:nvPr/>
          </p:nvPicPr>
          <p:blipFill>
            <a:blip r:embed="rId5">
              <a:extLst/>
            </a:blip>
            <a:stretch>
              <a:fillRect/>
            </a:stretch>
          </p:blipFill>
          <p:spPr>
            <a:xfrm>
              <a:off x="66450" y="1331832"/>
              <a:ext cx="1140608" cy="1140610"/>
            </a:xfrm>
            <a:prstGeom prst="rect">
              <a:avLst/>
            </a:prstGeom>
            <a:ln w="12700" cap="flat">
              <a:noFill/>
              <a:miter lim="400000"/>
            </a:ln>
            <a:effectLst/>
          </p:spPr>
        </p:pic>
        <p:pic>
          <p:nvPicPr>
            <p:cNvPr id="248" name="Image" descr="Image"/>
            <p:cNvPicPr>
              <a:picLocks noChangeAspect="1"/>
            </p:cNvPicPr>
            <p:nvPr/>
          </p:nvPicPr>
          <p:blipFill>
            <a:blip r:embed="rId5">
              <a:extLst/>
            </a:blip>
            <a:stretch>
              <a:fillRect/>
            </a:stretch>
          </p:blipFill>
          <p:spPr>
            <a:xfrm>
              <a:off x="4147486" y="823558"/>
              <a:ext cx="1140609" cy="1140610"/>
            </a:xfrm>
            <a:prstGeom prst="rect">
              <a:avLst/>
            </a:prstGeom>
            <a:ln w="12700" cap="flat">
              <a:noFill/>
              <a:miter lim="400000"/>
            </a:ln>
            <a:effectLst/>
          </p:spPr>
        </p:pic>
      </p:grpSp>
      <p:sp>
        <p:nvSpPr>
          <p:cNvPr id="250" name="DC"/>
          <p:cNvSpPr txBox="1"/>
          <p:nvPr/>
        </p:nvSpPr>
        <p:spPr>
          <a:xfrm>
            <a:off x="6362024" y="12425112"/>
            <a:ext cx="1072515" cy="904875"/>
          </a:xfrm>
          <a:prstGeom prst="rect">
            <a:avLst/>
          </a:prstGeom>
          <a:ln w="12700">
            <a:miter lim="400000"/>
          </a:ln>
          <a:extLst>
            <a:ext uri="{C572A759-6A51-4108-AA02-DFA0A04FC94B}">
              <ma14:wrappingTextBoxFlag xmlns:ma14="http://schemas.microsoft.com/office/mac/drawingml/2011/main" val="1"/>
            </a:ext>
          </a:extLst>
        </p:spPr>
        <p:txBody>
          <a:bodyPr wrap="none" lIns="71436" tIns="71436" rIns="71436" bIns="71436" anchor="ctr">
            <a:spAutoFit/>
          </a:bodyPr>
          <a:lstStyle>
            <a:lvl1pPr defTabSz="821530">
              <a:defRPr sz="5000">
                <a:solidFill>
                  <a:srgbClr val="000000"/>
                </a:solidFill>
                <a:latin typeface="Helvetica Light"/>
                <a:ea typeface="Helvetica Light"/>
                <a:cs typeface="Helvetica Light"/>
                <a:sym typeface="Helvetica Light"/>
              </a:defRPr>
            </a:lvl1pPr>
          </a:lstStyle>
          <a:p>
            <a:pPr/>
            <a:r>
              <a:t>DC</a:t>
            </a:r>
          </a:p>
        </p:txBody>
      </p:sp>
      <p:sp>
        <p:nvSpPr>
          <p:cNvPr id="251" name="NY"/>
          <p:cNvSpPr txBox="1"/>
          <p:nvPr/>
        </p:nvSpPr>
        <p:spPr>
          <a:xfrm>
            <a:off x="17517080" y="7238373"/>
            <a:ext cx="1002030" cy="904875"/>
          </a:xfrm>
          <a:prstGeom prst="rect">
            <a:avLst/>
          </a:prstGeom>
          <a:ln w="12700">
            <a:miter lim="400000"/>
          </a:ln>
          <a:extLst>
            <a:ext uri="{C572A759-6A51-4108-AA02-DFA0A04FC94B}">
              <ma14:wrappingTextBoxFlag xmlns:ma14="http://schemas.microsoft.com/office/mac/drawingml/2011/main" val="1"/>
            </a:ext>
          </a:extLst>
        </p:spPr>
        <p:txBody>
          <a:bodyPr wrap="none" lIns="71436" tIns="71436" rIns="71436" bIns="71436" anchor="ctr">
            <a:spAutoFit/>
          </a:bodyPr>
          <a:lstStyle>
            <a:lvl1pPr defTabSz="821530">
              <a:defRPr sz="5000">
                <a:solidFill>
                  <a:srgbClr val="000000"/>
                </a:solidFill>
                <a:latin typeface="Helvetica Light"/>
                <a:ea typeface="Helvetica Light"/>
                <a:cs typeface="Helvetica Light"/>
                <a:sym typeface="Helvetica Light"/>
              </a:defRPr>
            </a:lvl1pPr>
          </a:lstStyle>
          <a:p>
            <a:pPr/>
            <a:r>
              <a:t>NY</a:t>
            </a:r>
          </a:p>
        </p:txBody>
      </p:sp>
      <p:sp>
        <p:nvSpPr>
          <p:cNvPr id="252" name="LONDON"/>
          <p:cNvSpPr txBox="1"/>
          <p:nvPr/>
        </p:nvSpPr>
        <p:spPr>
          <a:xfrm>
            <a:off x="16582040" y="12425112"/>
            <a:ext cx="2872105" cy="904875"/>
          </a:xfrm>
          <a:prstGeom prst="rect">
            <a:avLst/>
          </a:prstGeom>
          <a:ln w="12700">
            <a:miter lim="400000"/>
          </a:ln>
          <a:extLst>
            <a:ext uri="{C572A759-6A51-4108-AA02-DFA0A04FC94B}">
              <ma14:wrappingTextBoxFlag xmlns:ma14="http://schemas.microsoft.com/office/mac/drawingml/2011/main" val="1"/>
            </a:ext>
          </a:extLst>
        </p:spPr>
        <p:txBody>
          <a:bodyPr wrap="none" lIns="71436" tIns="71436" rIns="71436" bIns="71436" anchor="ctr">
            <a:spAutoFit/>
          </a:bodyPr>
          <a:lstStyle>
            <a:lvl1pPr defTabSz="821530">
              <a:defRPr sz="5000">
                <a:solidFill>
                  <a:srgbClr val="000000"/>
                </a:solidFill>
                <a:latin typeface="Helvetica Light"/>
                <a:ea typeface="Helvetica Light"/>
                <a:cs typeface="Helvetica Light"/>
                <a:sym typeface="Helvetica Light"/>
              </a:defRPr>
            </a:lvl1pPr>
          </a:lstStyle>
          <a:p>
            <a:pPr/>
            <a:r>
              <a:t>LONDON</a:t>
            </a:r>
          </a:p>
        </p:txBody>
      </p:sp>
      <p:sp>
        <p:nvSpPr>
          <p:cNvPr id="253" name="SF"/>
          <p:cNvSpPr txBox="1"/>
          <p:nvPr/>
        </p:nvSpPr>
        <p:spPr>
          <a:xfrm>
            <a:off x="6449972" y="7238373"/>
            <a:ext cx="896620" cy="904875"/>
          </a:xfrm>
          <a:prstGeom prst="rect">
            <a:avLst/>
          </a:prstGeom>
          <a:ln w="12700">
            <a:miter lim="400000"/>
          </a:ln>
          <a:extLst>
            <a:ext uri="{C572A759-6A51-4108-AA02-DFA0A04FC94B}">
              <ma14:wrappingTextBoxFlag xmlns:ma14="http://schemas.microsoft.com/office/mac/drawingml/2011/main" val="1"/>
            </a:ext>
          </a:extLst>
        </p:spPr>
        <p:txBody>
          <a:bodyPr wrap="none" lIns="71436" tIns="71436" rIns="71436" bIns="71436" anchor="ctr">
            <a:spAutoFit/>
          </a:bodyPr>
          <a:lstStyle>
            <a:lvl1pPr defTabSz="821530">
              <a:defRPr sz="5000">
                <a:solidFill>
                  <a:srgbClr val="000000"/>
                </a:solidFill>
                <a:latin typeface="Helvetica Light"/>
                <a:ea typeface="Helvetica Light"/>
                <a:cs typeface="Helvetica Light"/>
                <a:sym typeface="Helvetica Light"/>
              </a:defRPr>
            </a:lvl1pPr>
          </a:lstStyle>
          <a:p>
            <a:pPr/>
            <a:r>
              <a:t>SF</a:t>
            </a:r>
          </a:p>
        </p:txBody>
      </p:sp>
      <p:cxnSp>
        <p:nvCxnSpPr>
          <p:cNvPr id="254" name="Connection Line"/>
          <p:cNvCxnSpPr>
            <a:stCxn id="203" idx="0"/>
            <a:endCxn id="201" idx="0"/>
          </p:cNvCxnSpPr>
          <p:nvPr/>
        </p:nvCxnSpPr>
        <p:spPr>
          <a:xfrm>
            <a:off x="7010034" y="5539829"/>
            <a:ext cx="11008060" cy="137158"/>
          </a:xfrm>
          <a:prstGeom prst="straightConnector1">
            <a:avLst/>
          </a:prstGeom>
          <a:ln w="25400">
            <a:solidFill>
              <a:srgbClr val="000000"/>
            </a:solidFill>
            <a:miter lim="400000"/>
          </a:ln>
        </p:spPr>
      </p:cxnSp>
      <p:cxnSp>
        <p:nvCxnSpPr>
          <p:cNvPr id="255" name="Connection Line"/>
          <p:cNvCxnSpPr>
            <a:stCxn id="200" idx="0"/>
            <a:endCxn id="201" idx="0"/>
          </p:cNvCxnSpPr>
          <p:nvPr/>
        </p:nvCxnSpPr>
        <p:spPr>
          <a:xfrm flipV="1">
            <a:off x="7010034" y="5676986"/>
            <a:ext cx="11008060" cy="4950012"/>
          </a:xfrm>
          <a:prstGeom prst="straightConnector1">
            <a:avLst/>
          </a:prstGeom>
          <a:ln w="25400">
            <a:solidFill>
              <a:srgbClr val="000000"/>
            </a:solidFill>
            <a:miter lim="400000"/>
          </a:ln>
        </p:spPr>
      </p:cxnSp>
      <p:cxnSp>
        <p:nvCxnSpPr>
          <p:cNvPr id="256" name="Connection Line"/>
          <p:cNvCxnSpPr>
            <a:stCxn id="202" idx="0"/>
            <a:endCxn id="201" idx="0"/>
          </p:cNvCxnSpPr>
          <p:nvPr/>
        </p:nvCxnSpPr>
        <p:spPr>
          <a:xfrm flipV="1">
            <a:off x="18018093" y="5676986"/>
            <a:ext cx="1" cy="5227192"/>
          </a:xfrm>
          <a:prstGeom prst="straightConnector1">
            <a:avLst/>
          </a:prstGeom>
          <a:ln w="25400">
            <a:solidFill>
              <a:srgbClr val="000000"/>
            </a:solidFill>
            <a:miter lim="400000"/>
          </a:ln>
        </p:spPr>
      </p:cxnSp>
      <p:grpSp>
        <p:nvGrpSpPr>
          <p:cNvPr id="259" name="Even if cross-city links are fast and cheap (are they?)…"/>
          <p:cNvGrpSpPr/>
          <p:nvPr/>
        </p:nvGrpSpPr>
        <p:grpSpPr>
          <a:xfrm>
            <a:off x="4385943" y="7154581"/>
            <a:ext cx="15612114" cy="2251077"/>
            <a:chOff x="0" y="0"/>
            <a:chExt cx="15612113" cy="2251075"/>
          </a:xfrm>
        </p:grpSpPr>
        <p:sp>
          <p:nvSpPr>
            <p:cNvPr id="257" name="Even if cross-city links are fast and cheap (are they?)…"/>
            <p:cNvSpPr txBox="1"/>
            <p:nvPr/>
          </p:nvSpPr>
          <p:spPr>
            <a:xfrm>
              <a:off x="228601" y="152400"/>
              <a:ext cx="15154910" cy="1666875"/>
            </a:xfrm>
            <a:prstGeom prst="rect">
              <a:avLst/>
            </a:prstGeom>
            <a:solidFill>
              <a:srgbClr val="FFFFFF"/>
            </a:solidFill>
            <a:ln w="12700" cap="flat">
              <a:noFill/>
              <a:miter lim="400000"/>
            </a:ln>
            <a:effectLst/>
            <a:extLst>
              <a:ext uri="{C572A759-6A51-4108-AA02-DFA0A04FC94B}">
                <ma14:wrappingTextBoxFlag xmlns:ma14="http://schemas.microsoft.com/office/mac/drawingml/2011/main" val="1"/>
              </a:ext>
            </a:extLst>
          </p:spPr>
          <p:txBody>
            <a:bodyPr wrap="none" lIns="71436" tIns="71436" rIns="71436" bIns="71436" numCol="1" anchor="ctr">
              <a:spAutoFit/>
            </a:bodyPr>
            <a:lstStyle/>
            <a:p>
              <a:pPr defTabSz="821530">
                <a:defRPr sz="5000">
                  <a:solidFill>
                    <a:srgbClr val="000000"/>
                  </a:solidFill>
                  <a:latin typeface="Helvetica Light"/>
                  <a:ea typeface="Helvetica Light"/>
                  <a:cs typeface="Helvetica Light"/>
                  <a:sym typeface="Helvetica Light"/>
                </a:defRPr>
              </a:pPr>
              <a:r>
                <a:t>Even if cross-city links are fast and cheap (are they?)</a:t>
              </a:r>
            </a:p>
            <a:p>
              <a:pPr defTabSz="821530">
                <a:defRPr sz="5000">
                  <a:solidFill>
                    <a:srgbClr val="000000"/>
                  </a:solidFill>
                  <a:latin typeface="Helvetica Light"/>
                  <a:ea typeface="Helvetica Light"/>
                  <a:cs typeface="Helvetica Light"/>
                  <a:sym typeface="Helvetica Light"/>
                </a:defRPr>
              </a:pPr>
              <a:r>
                <a:t>Still that pesky speed of light…</a:t>
              </a:r>
            </a:p>
          </p:txBody>
        </p:sp>
        <p:pic>
          <p:nvPicPr>
            <p:cNvPr id="258" name="Even if cross-city links are fast and cheap (are they?)… Even if cross-city links are fast and cheap (are they?)Still that pesky speed of light…" descr="Even if cross-city links are fast and cheap (are they?)… Even if cross-city links are fast and cheap (are they?)Still that pesky speed of light…"/>
            <p:cNvPicPr>
              <a:picLocks noChangeAspect="1"/>
            </p:cNvPicPr>
            <p:nvPr/>
          </p:nvPicPr>
          <p:blipFill>
            <a:blip r:embed="rId6">
              <a:extLst/>
            </a:blip>
            <a:stretch>
              <a:fillRect/>
            </a:stretch>
          </p:blipFill>
          <p:spPr>
            <a:xfrm>
              <a:off x="-1" y="0"/>
              <a:ext cx="15612114" cy="2251076"/>
            </a:xfrm>
            <a:prstGeom prst="rect">
              <a:avLst/>
            </a:prstGeom>
            <a:ln w="12700" cap="flat">
              <a:noFill/>
              <a:miter lim="400000"/>
            </a:ln>
            <a:effectLst/>
          </p:spPr>
        </p:pic>
      </p:grpSp>
      <p:pic>
        <p:nvPicPr>
          <p:cNvPr id="260" name="Image" descr="Image"/>
          <p:cNvPicPr>
            <a:picLocks noChangeAspect="1"/>
          </p:cNvPicPr>
          <p:nvPr/>
        </p:nvPicPr>
        <p:blipFill>
          <a:blip r:embed="rId7">
            <a:extLst/>
          </a:blip>
          <a:srcRect l="3795" t="1804" r="1979" b="2051"/>
          <a:stretch>
            <a:fillRect/>
          </a:stretch>
        </p:blipFill>
        <p:spPr>
          <a:xfrm>
            <a:off x="8553570" y="9334254"/>
            <a:ext cx="569424" cy="747317"/>
          </a:xfrm>
          <a:custGeom>
            <a:avLst/>
            <a:gdLst/>
            <a:ahLst/>
            <a:cxnLst>
              <a:cxn ang="0">
                <a:pos x="wd2" y="hd2"/>
              </a:cxn>
              <a:cxn ang="5400000">
                <a:pos x="wd2" y="hd2"/>
              </a:cxn>
              <a:cxn ang="10800000">
                <a:pos x="wd2" y="hd2"/>
              </a:cxn>
              <a:cxn ang="16200000">
                <a:pos x="wd2" y="hd2"/>
              </a:cxn>
            </a:cxnLst>
            <a:rect l="0" t="0" r="r" b="b"/>
            <a:pathLst>
              <a:path w="21582" h="21600" fill="norm" stroke="1"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pic>
        <p:nvPicPr>
          <p:cNvPr id="261" name="Image" descr="Image"/>
          <p:cNvPicPr>
            <a:picLocks noChangeAspect="1"/>
          </p:cNvPicPr>
          <p:nvPr/>
        </p:nvPicPr>
        <p:blipFill>
          <a:blip r:embed="rId7">
            <a:extLst/>
          </a:blip>
          <a:srcRect l="3795" t="1804" r="1979" b="2051"/>
          <a:stretch>
            <a:fillRect/>
          </a:stretch>
        </p:blipFill>
        <p:spPr>
          <a:xfrm>
            <a:off x="5946101" y="6230862"/>
            <a:ext cx="569424" cy="747316"/>
          </a:xfrm>
          <a:custGeom>
            <a:avLst/>
            <a:gdLst/>
            <a:ahLst/>
            <a:cxnLst>
              <a:cxn ang="0">
                <a:pos x="wd2" y="hd2"/>
              </a:cxn>
              <a:cxn ang="5400000">
                <a:pos x="wd2" y="hd2"/>
              </a:cxn>
              <a:cxn ang="10800000">
                <a:pos x="wd2" y="hd2"/>
              </a:cxn>
              <a:cxn ang="16200000">
                <a:pos x="wd2" y="hd2"/>
              </a:cxn>
            </a:cxnLst>
            <a:rect l="0" t="0" r="r" b="b"/>
            <a:pathLst>
              <a:path w="21582" h="21600" fill="norm" stroke="1"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pic>
        <p:nvPicPr>
          <p:cNvPr id="262" name="Image" descr="Image"/>
          <p:cNvPicPr>
            <a:picLocks noChangeAspect="1"/>
          </p:cNvPicPr>
          <p:nvPr/>
        </p:nvPicPr>
        <p:blipFill>
          <a:blip r:embed="rId7">
            <a:extLst/>
          </a:blip>
          <a:srcRect l="3795" t="1804" r="1979" b="2051"/>
          <a:stretch>
            <a:fillRect/>
          </a:stretch>
        </p:blipFill>
        <p:spPr>
          <a:xfrm>
            <a:off x="15715179" y="10870161"/>
            <a:ext cx="569424" cy="747316"/>
          </a:xfrm>
          <a:custGeom>
            <a:avLst/>
            <a:gdLst/>
            <a:ahLst/>
            <a:cxnLst>
              <a:cxn ang="0">
                <a:pos x="wd2" y="hd2"/>
              </a:cxn>
              <a:cxn ang="5400000">
                <a:pos x="wd2" y="hd2"/>
              </a:cxn>
              <a:cxn ang="10800000">
                <a:pos x="wd2" y="hd2"/>
              </a:cxn>
              <a:cxn ang="16200000">
                <a:pos x="wd2" y="hd2"/>
              </a:cxn>
            </a:cxnLst>
            <a:rect l="0" t="0" r="r" b="b"/>
            <a:pathLst>
              <a:path w="21582" h="21600" fill="norm" stroke="1"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pic>
        <p:nvPicPr>
          <p:cNvPr id="263" name="Image" descr="Image"/>
          <p:cNvPicPr>
            <a:picLocks noChangeAspect="1"/>
          </p:cNvPicPr>
          <p:nvPr/>
        </p:nvPicPr>
        <p:blipFill>
          <a:blip r:embed="rId7">
            <a:extLst/>
          </a:blip>
          <a:srcRect l="3795" t="1804" r="1979" b="2051"/>
          <a:stretch>
            <a:fillRect/>
          </a:stretch>
        </p:blipFill>
        <p:spPr>
          <a:xfrm>
            <a:off x="8553570" y="11177908"/>
            <a:ext cx="569424" cy="747317"/>
          </a:xfrm>
          <a:custGeom>
            <a:avLst/>
            <a:gdLst/>
            <a:ahLst/>
            <a:cxnLst>
              <a:cxn ang="0">
                <a:pos x="wd2" y="hd2"/>
              </a:cxn>
              <a:cxn ang="5400000">
                <a:pos x="wd2" y="hd2"/>
              </a:cxn>
              <a:cxn ang="10800000">
                <a:pos x="wd2" y="hd2"/>
              </a:cxn>
              <a:cxn ang="16200000">
                <a:pos x="wd2" y="hd2"/>
              </a:cxn>
            </a:cxnLst>
            <a:rect l="0" t="0" r="r" b="b"/>
            <a:pathLst>
              <a:path w="21582" h="21600" fill="norm" stroke="1"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pic>
        <p:nvPicPr>
          <p:cNvPr id="264" name="Image" descr="Image"/>
          <p:cNvPicPr>
            <a:picLocks noChangeAspect="1"/>
          </p:cNvPicPr>
          <p:nvPr/>
        </p:nvPicPr>
        <p:blipFill>
          <a:blip r:embed="rId7">
            <a:extLst/>
          </a:blip>
          <a:srcRect l="3795" t="1804" r="1979" b="2051"/>
          <a:stretch>
            <a:fillRect/>
          </a:stretch>
        </p:blipFill>
        <p:spPr>
          <a:xfrm>
            <a:off x="16965335" y="6231625"/>
            <a:ext cx="569424" cy="747317"/>
          </a:xfrm>
          <a:custGeom>
            <a:avLst/>
            <a:gdLst/>
            <a:ahLst/>
            <a:cxnLst>
              <a:cxn ang="0">
                <a:pos x="wd2" y="hd2"/>
              </a:cxn>
              <a:cxn ang="5400000">
                <a:pos x="wd2" y="hd2"/>
              </a:cxn>
              <a:cxn ang="10800000">
                <a:pos x="wd2" y="hd2"/>
              </a:cxn>
              <a:cxn ang="16200000">
                <a:pos x="wd2" y="hd2"/>
              </a:cxn>
            </a:cxnLst>
            <a:rect l="0" t="0" r="r" b="b"/>
            <a:pathLst>
              <a:path w="21582" h="21600" fill="norm" stroke="1"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60"/>
                                        </p:tgtEl>
                                        <p:attrNameLst>
                                          <p:attrName>style.visibility</p:attrName>
                                        </p:attrNameLst>
                                      </p:cBhvr>
                                      <p:to>
                                        <p:strVal val="visible"/>
                                      </p:to>
                                    </p:set>
                                  </p:childTnLst>
                                </p:cTn>
                              </p:par>
                            </p:childTnLst>
                          </p:cTn>
                        </p:par>
                        <p:par>
                          <p:cTn id="7" fill="hold">
                            <p:stCondLst>
                              <p:cond delay="0"/>
                            </p:stCondLst>
                            <p:childTnLst>
                              <p:par>
                                <p:cTn id="8" presetClass="entr" nodeType="afterEffect" presetSubtype="0" presetID="1" grpId="2" fill="hold">
                                  <p:stCondLst>
                                    <p:cond delay="100"/>
                                  </p:stCondLst>
                                  <p:iterate type="el" backwards="0">
                                    <p:tmAbs val="0"/>
                                  </p:iterate>
                                  <p:childTnLst>
                                    <p:set>
                                      <p:cBhvr>
                                        <p:cTn id="9" fill="hold"/>
                                        <p:tgtEl>
                                          <p:spTgt spid="261"/>
                                        </p:tgtEl>
                                        <p:attrNameLst>
                                          <p:attrName>style.visibility</p:attrName>
                                        </p:attrNameLst>
                                      </p:cBhvr>
                                      <p:to>
                                        <p:strVal val="visible"/>
                                      </p:to>
                                    </p:set>
                                  </p:childTnLst>
                                </p:cTn>
                              </p:par>
                            </p:childTnLst>
                          </p:cTn>
                        </p:par>
                        <p:par>
                          <p:cTn id="10" fill="hold">
                            <p:stCondLst>
                              <p:cond delay="100"/>
                            </p:stCondLst>
                            <p:childTnLst>
                              <p:par>
                                <p:cTn id="11" presetClass="entr" nodeType="afterEffect" presetSubtype="0" presetID="1" grpId="3" fill="hold">
                                  <p:stCondLst>
                                    <p:cond delay="100"/>
                                  </p:stCondLst>
                                  <p:iterate type="el" backwards="0">
                                    <p:tmAbs val="0"/>
                                  </p:iterate>
                                  <p:childTnLst>
                                    <p:set>
                                      <p:cBhvr>
                                        <p:cTn id="12" fill="hold"/>
                                        <p:tgtEl>
                                          <p:spTgt spid="262"/>
                                        </p:tgtEl>
                                        <p:attrNameLst>
                                          <p:attrName>style.visibility</p:attrName>
                                        </p:attrNameLst>
                                      </p:cBhvr>
                                      <p:to>
                                        <p:strVal val="visible"/>
                                      </p:to>
                                    </p:set>
                                  </p:childTnLst>
                                </p:cTn>
                              </p:par>
                            </p:childTnLst>
                          </p:cTn>
                        </p:par>
                        <p:par>
                          <p:cTn id="13" fill="hold">
                            <p:stCondLst>
                              <p:cond delay="200"/>
                            </p:stCondLst>
                            <p:childTnLst>
                              <p:par>
                                <p:cTn id="14" presetClass="entr" nodeType="afterEffect" presetSubtype="0" presetID="1" grpId="4" fill="hold">
                                  <p:stCondLst>
                                    <p:cond delay="100"/>
                                  </p:stCondLst>
                                  <p:iterate type="el" backwards="0">
                                    <p:tmAbs val="0"/>
                                  </p:iterate>
                                  <p:childTnLst>
                                    <p:set>
                                      <p:cBhvr>
                                        <p:cTn id="15" fill="hold"/>
                                        <p:tgtEl>
                                          <p:spTgt spid="263"/>
                                        </p:tgtEl>
                                        <p:attrNameLst>
                                          <p:attrName>style.visibility</p:attrName>
                                        </p:attrNameLst>
                                      </p:cBhvr>
                                      <p:to>
                                        <p:strVal val="visible"/>
                                      </p:to>
                                    </p:set>
                                  </p:childTnLst>
                                </p:cTn>
                              </p:par>
                            </p:childTnLst>
                          </p:cTn>
                        </p:par>
                        <p:par>
                          <p:cTn id="16" fill="hold">
                            <p:stCondLst>
                              <p:cond delay="300"/>
                            </p:stCondLst>
                            <p:childTnLst>
                              <p:par>
                                <p:cTn id="17" presetClass="entr" nodeType="afterEffect" presetSubtype="0" presetID="1" grpId="5" fill="hold">
                                  <p:stCondLst>
                                    <p:cond delay="100"/>
                                  </p:stCondLst>
                                  <p:iterate type="el" backwards="0">
                                    <p:tmAbs val="0"/>
                                  </p:iterate>
                                  <p:childTnLst>
                                    <p:set>
                                      <p:cBhvr>
                                        <p:cTn id="18" fill="hold"/>
                                        <p:tgtEl>
                                          <p:spTgt spid="2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6" fill="hold">
                                  <p:stCondLst>
                                    <p:cond delay="0"/>
                                  </p:stCondLst>
                                  <p:iterate type="el" backwards="0">
                                    <p:tmAbs val="0"/>
                                  </p:iterate>
                                  <p:childTnLst>
                                    <p:set>
                                      <p:cBhvr>
                                        <p:cTn id="22" fill="hold"/>
                                        <p:tgtEl>
                                          <p:spTgt spid="25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4" grpId="5"/>
      <p:bldP build="whole" bldLvl="1" animBg="1" rev="0" advAuto="0" spid="261" grpId="2"/>
      <p:bldP build="whole" bldLvl="1" animBg="1" rev="0" advAuto="0" spid="262" grpId="3"/>
      <p:bldP build="whole" bldLvl="1" animBg="1" rev="0" advAuto="0" spid="259" grpId="6"/>
      <p:bldP build="whole" bldLvl="1" animBg="1" rev="0" advAuto="0" spid="260" grpId="1"/>
      <p:bldP build="whole" bldLvl="1" animBg="1" rev="0" advAuto="0" spid="263" grpId="4"/>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Replicated Systems Must Compromise"/>
          <p:cNvSpPr txBox="1"/>
          <p:nvPr>
            <p:ph type="title"/>
          </p:nvPr>
        </p:nvSpPr>
        <p:spPr>
          <a:prstGeom prst="rect">
            <a:avLst/>
          </a:prstGeom>
        </p:spPr>
        <p:txBody>
          <a:bodyPr/>
          <a:lstStyle/>
          <a:p>
            <a:pPr/>
            <a:r>
              <a:t>Replicated Systems Must Compromise</a:t>
            </a:r>
          </a:p>
        </p:txBody>
      </p:sp>
      <p:sp>
        <p:nvSpPr>
          <p:cNvPr id="269" name="Consistency or availability?"/>
          <p:cNvSpPr txBox="1"/>
          <p:nvPr>
            <p:ph type="body" sz="quarter" idx="1"/>
          </p:nvPr>
        </p:nvSpPr>
        <p:spPr>
          <a:prstGeom prst="rect">
            <a:avLst/>
          </a:prstGeom>
        </p:spPr>
        <p:txBody>
          <a:bodyPr/>
          <a:lstStyle/>
          <a:p>
            <a:pPr/>
            <a:r>
              <a:t>Consistency or availability?</a:t>
            </a:r>
          </a:p>
        </p:txBody>
      </p:sp>
      <p:pic>
        <p:nvPicPr>
          <p:cNvPr id="270" name="Image" descr="Image"/>
          <p:cNvPicPr>
            <a:picLocks noChangeAspect="1"/>
          </p:cNvPicPr>
          <p:nvPr/>
        </p:nvPicPr>
        <p:blipFill>
          <a:blip r:embed="rId3">
            <a:extLst/>
          </a:blip>
          <a:stretch>
            <a:fillRect/>
          </a:stretch>
        </p:blipFill>
        <p:spPr>
          <a:xfrm>
            <a:off x="7659253" y="10141337"/>
            <a:ext cx="3540741" cy="3540741"/>
          </a:xfrm>
          <a:prstGeom prst="rect">
            <a:avLst/>
          </a:prstGeom>
          <a:ln w="12700">
            <a:miter lim="400000"/>
          </a:ln>
        </p:spPr>
      </p:pic>
      <p:grpSp>
        <p:nvGrpSpPr>
          <p:cNvPr id="273" name="A"/>
          <p:cNvGrpSpPr/>
          <p:nvPr/>
        </p:nvGrpSpPr>
        <p:grpSpPr>
          <a:xfrm>
            <a:off x="8011981" y="12430394"/>
            <a:ext cx="854984" cy="854984"/>
            <a:chOff x="0" y="0"/>
            <a:chExt cx="854982" cy="854982"/>
          </a:xfrm>
        </p:grpSpPr>
        <p:sp>
          <p:nvSpPr>
            <p:cNvPr id="271" name="Square"/>
            <p:cNvSpPr/>
            <p:nvPr/>
          </p:nvSpPr>
          <p:spPr>
            <a:xfrm>
              <a:off x="0" y="0"/>
              <a:ext cx="854983" cy="854983"/>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FFFFFF"/>
                  </a:solidFill>
                  <a:latin typeface="Helvetica Light"/>
                  <a:ea typeface="Helvetica Light"/>
                  <a:cs typeface="Helvetica Light"/>
                  <a:sym typeface="Helvetica Light"/>
                </a:defRPr>
              </a:pPr>
            </a:p>
          </p:txBody>
        </p:sp>
        <p:sp>
          <p:nvSpPr>
            <p:cNvPr id="272" name="A"/>
            <p:cNvSpPr txBox="1"/>
            <p:nvPr/>
          </p:nvSpPr>
          <p:spPr>
            <a:xfrm>
              <a:off x="0" y="114754"/>
              <a:ext cx="854983"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FFFFFF"/>
                  </a:solidFill>
                  <a:latin typeface="Helvetica Light"/>
                  <a:ea typeface="Helvetica Light"/>
                  <a:cs typeface="Helvetica Light"/>
                  <a:sym typeface="Helvetica Light"/>
                </a:defRPr>
              </a:lvl1pPr>
            </a:lstStyle>
            <a:p>
              <a:pPr/>
              <a:r>
                <a:t>A</a:t>
              </a:r>
            </a:p>
          </p:txBody>
        </p:sp>
      </p:grpSp>
      <p:grpSp>
        <p:nvGrpSpPr>
          <p:cNvPr id="276" name="B"/>
          <p:cNvGrpSpPr/>
          <p:nvPr/>
        </p:nvGrpSpPr>
        <p:grpSpPr>
          <a:xfrm>
            <a:off x="9859957" y="12430394"/>
            <a:ext cx="854984" cy="854984"/>
            <a:chOff x="0" y="0"/>
            <a:chExt cx="854982" cy="854982"/>
          </a:xfrm>
        </p:grpSpPr>
        <p:sp>
          <p:nvSpPr>
            <p:cNvPr id="274" name="Square"/>
            <p:cNvSpPr/>
            <p:nvPr/>
          </p:nvSpPr>
          <p:spPr>
            <a:xfrm>
              <a:off x="0" y="0"/>
              <a:ext cx="854983" cy="854983"/>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FFFFFF"/>
                  </a:solidFill>
                  <a:latin typeface="Helvetica Light"/>
                  <a:ea typeface="Helvetica Light"/>
                  <a:cs typeface="Helvetica Light"/>
                  <a:sym typeface="Helvetica Light"/>
                </a:defRPr>
              </a:pPr>
            </a:p>
          </p:txBody>
        </p:sp>
        <p:sp>
          <p:nvSpPr>
            <p:cNvPr id="275" name="B"/>
            <p:cNvSpPr txBox="1"/>
            <p:nvPr/>
          </p:nvSpPr>
          <p:spPr>
            <a:xfrm>
              <a:off x="0" y="114754"/>
              <a:ext cx="854983"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FFFFFF"/>
                  </a:solidFill>
                  <a:latin typeface="Helvetica Light"/>
                  <a:ea typeface="Helvetica Light"/>
                  <a:cs typeface="Helvetica Light"/>
                  <a:sym typeface="Helvetica Light"/>
                </a:defRPr>
              </a:lvl1pPr>
            </a:lstStyle>
            <a:p>
              <a:pPr/>
              <a:r>
                <a:t>B</a:t>
              </a:r>
            </a:p>
          </p:txBody>
        </p:sp>
      </p:grpSp>
      <p:pic>
        <p:nvPicPr>
          <p:cNvPr id="277" name="Image" descr="Image"/>
          <p:cNvPicPr>
            <a:picLocks noChangeAspect="1"/>
          </p:cNvPicPr>
          <p:nvPr/>
        </p:nvPicPr>
        <p:blipFill>
          <a:blip r:embed="rId4">
            <a:extLst/>
          </a:blip>
          <a:stretch>
            <a:fillRect/>
          </a:stretch>
        </p:blipFill>
        <p:spPr>
          <a:xfrm>
            <a:off x="7810453" y="6464599"/>
            <a:ext cx="2591403" cy="2591403"/>
          </a:xfrm>
          <a:prstGeom prst="rect">
            <a:avLst/>
          </a:prstGeom>
          <a:ln w="12700">
            <a:miter lim="400000"/>
          </a:ln>
        </p:spPr>
      </p:pic>
      <p:pic>
        <p:nvPicPr>
          <p:cNvPr id="278" name="Image" descr="Image"/>
          <p:cNvPicPr>
            <a:picLocks noChangeAspect="1"/>
          </p:cNvPicPr>
          <p:nvPr/>
        </p:nvPicPr>
        <p:blipFill>
          <a:blip r:embed="rId3">
            <a:extLst/>
          </a:blip>
          <a:stretch>
            <a:fillRect/>
          </a:stretch>
        </p:blipFill>
        <p:spPr>
          <a:xfrm>
            <a:off x="15154490" y="10141337"/>
            <a:ext cx="3540741" cy="3540741"/>
          </a:xfrm>
          <a:prstGeom prst="rect">
            <a:avLst/>
          </a:prstGeom>
          <a:ln w="12700">
            <a:miter lim="400000"/>
          </a:ln>
        </p:spPr>
      </p:pic>
      <p:grpSp>
        <p:nvGrpSpPr>
          <p:cNvPr id="281" name="A"/>
          <p:cNvGrpSpPr/>
          <p:nvPr/>
        </p:nvGrpSpPr>
        <p:grpSpPr>
          <a:xfrm>
            <a:off x="15507217" y="12430394"/>
            <a:ext cx="854984" cy="854984"/>
            <a:chOff x="0" y="0"/>
            <a:chExt cx="854982" cy="854982"/>
          </a:xfrm>
        </p:grpSpPr>
        <p:sp>
          <p:nvSpPr>
            <p:cNvPr id="279" name="Square"/>
            <p:cNvSpPr/>
            <p:nvPr/>
          </p:nvSpPr>
          <p:spPr>
            <a:xfrm>
              <a:off x="0" y="0"/>
              <a:ext cx="854983" cy="854983"/>
            </a:xfrm>
            <a:prstGeom prst="rect">
              <a:avLst/>
            </a:prstGeom>
            <a:solidFill>
              <a:srgbClr val="516D7C"/>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FFFFFF"/>
                  </a:solidFill>
                  <a:latin typeface="Helvetica Light"/>
                  <a:ea typeface="Helvetica Light"/>
                  <a:cs typeface="Helvetica Light"/>
                  <a:sym typeface="Helvetica Light"/>
                </a:defRPr>
              </a:pPr>
            </a:p>
          </p:txBody>
        </p:sp>
        <p:sp>
          <p:nvSpPr>
            <p:cNvPr id="280" name="A"/>
            <p:cNvSpPr txBox="1"/>
            <p:nvPr/>
          </p:nvSpPr>
          <p:spPr>
            <a:xfrm>
              <a:off x="0" y="114754"/>
              <a:ext cx="854983"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FFFFFF"/>
                  </a:solidFill>
                  <a:latin typeface="Helvetica Light"/>
                  <a:ea typeface="Helvetica Light"/>
                  <a:cs typeface="Helvetica Light"/>
                  <a:sym typeface="Helvetica Light"/>
                </a:defRPr>
              </a:lvl1pPr>
            </a:lstStyle>
            <a:p>
              <a:pPr/>
              <a:r>
                <a:t>A</a:t>
              </a:r>
            </a:p>
          </p:txBody>
        </p:sp>
      </p:grpSp>
      <p:grpSp>
        <p:nvGrpSpPr>
          <p:cNvPr id="284" name="B"/>
          <p:cNvGrpSpPr/>
          <p:nvPr/>
        </p:nvGrpSpPr>
        <p:grpSpPr>
          <a:xfrm>
            <a:off x="17355193" y="12430394"/>
            <a:ext cx="854984" cy="854984"/>
            <a:chOff x="0" y="0"/>
            <a:chExt cx="854982" cy="854982"/>
          </a:xfrm>
        </p:grpSpPr>
        <p:sp>
          <p:nvSpPr>
            <p:cNvPr id="282" name="Square"/>
            <p:cNvSpPr/>
            <p:nvPr/>
          </p:nvSpPr>
          <p:spPr>
            <a:xfrm>
              <a:off x="0" y="0"/>
              <a:ext cx="854983" cy="854983"/>
            </a:xfrm>
            <a:prstGeom prst="rect">
              <a:avLst/>
            </a:prstGeom>
            <a:solidFill>
              <a:srgbClr val="A92633"/>
            </a:solidFill>
            <a:ln w="12700" cap="flat">
              <a:noFill/>
              <a:miter lim="400000"/>
            </a:ln>
            <a:effectLst>
              <a:outerShdw sx="100000" sy="100000" kx="0" ky="0" algn="b" rotWithShape="0" blurRad="50800" dist="25400" dir="5400000">
                <a:srgbClr val="000000">
                  <a:alpha val="50000"/>
                </a:srgbClr>
              </a:outerShdw>
            </a:effectLst>
          </p:spPr>
          <p:txBody>
            <a:bodyPr wrap="square" lIns="50800" tIns="50800" rIns="50800" bIns="50800" numCol="1" anchor="ctr">
              <a:noAutofit/>
            </a:bodyPr>
            <a:lstStyle/>
            <a:p>
              <a:pPr defTabSz="821530">
                <a:defRPr sz="3200">
                  <a:solidFill>
                    <a:srgbClr val="FFFFFF"/>
                  </a:solidFill>
                  <a:latin typeface="Helvetica Light"/>
                  <a:ea typeface="Helvetica Light"/>
                  <a:cs typeface="Helvetica Light"/>
                  <a:sym typeface="Helvetica Light"/>
                </a:defRPr>
              </a:pPr>
            </a:p>
          </p:txBody>
        </p:sp>
        <p:sp>
          <p:nvSpPr>
            <p:cNvPr id="283" name="B"/>
            <p:cNvSpPr txBox="1"/>
            <p:nvPr/>
          </p:nvSpPr>
          <p:spPr>
            <a:xfrm>
              <a:off x="0" y="114754"/>
              <a:ext cx="854983" cy="62547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1436" tIns="71436" rIns="71436" bIns="71436" numCol="1" anchor="ctr">
              <a:spAutoFit/>
            </a:bodyPr>
            <a:lstStyle>
              <a:lvl1pPr defTabSz="821530">
                <a:defRPr sz="3200">
                  <a:solidFill>
                    <a:srgbClr val="FFFFFF"/>
                  </a:solidFill>
                  <a:latin typeface="Helvetica Light"/>
                  <a:ea typeface="Helvetica Light"/>
                  <a:cs typeface="Helvetica Light"/>
                  <a:sym typeface="Helvetica Light"/>
                </a:defRPr>
              </a:lvl1pPr>
            </a:lstStyle>
            <a:p>
              <a:pPr/>
              <a:r>
                <a:t>B</a:t>
              </a:r>
            </a:p>
          </p:txBody>
        </p:sp>
      </p:grpSp>
      <p:pic>
        <p:nvPicPr>
          <p:cNvPr id="285" name="Image" descr="Image"/>
          <p:cNvPicPr>
            <a:picLocks noChangeAspect="1"/>
          </p:cNvPicPr>
          <p:nvPr/>
        </p:nvPicPr>
        <p:blipFill>
          <a:blip r:embed="rId4">
            <a:extLst/>
          </a:blip>
          <a:stretch>
            <a:fillRect/>
          </a:stretch>
        </p:blipFill>
        <p:spPr>
          <a:xfrm>
            <a:off x="15490811" y="6682135"/>
            <a:ext cx="2591403" cy="2591403"/>
          </a:xfrm>
          <a:prstGeom prst="rect">
            <a:avLst/>
          </a:prstGeom>
          <a:ln w="12700">
            <a:miter lim="400000"/>
          </a:ln>
        </p:spPr>
      </p:pic>
      <p:sp>
        <p:nvSpPr>
          <p:cNvPr id="286" name="Line"/>
          <p:cNvSpPr/>
          <p:nvPr/>
        </p:nvSpPr>
        <p:spPr>
          <a:xfrm>
            <a:off x="10837693" y="11449314"/>
            <a:ext cx="4590891" cy="1"/>
          </a:xfrm>
          <a:prstGeom prst="line">
            <a:avLst/>
          </a:prstGeom>
          <a:ln w="25400">
            <a:solidFill>
              <a:srgbClr val="000000"/>
            </a:solidFill>
            <a:miter lim="400000"/>
            <a:tailEnd type="triangle"/>
          </a:ln>
        </p:spPr>
        <p:txBody>
          <a:bodyPr lIns="45718" tIns="45718" rIns="45718" bIns="45718"/>
          <a:lstStyle/>
          <a:p>
            <a:pPr/>
          </a:p>
        </p:txBody>
      </p:sp>
      <p:pic>
        <p:nvPicPr>
          <p:cNvPr id="287" name="Image" descr="Image"/>
          <p:cNvPicPr>
            <a:picLocks noChangeAspect="1"/>
          </p:cNvPicPr>
          <p:nvPr/>
        </p:nvPicPr>
        <p:blipFill>
          <a:blip r:embed="rId4">
            <a:extLst/>
          </a:blip>
          <a:stretch>
            <a:fillRect/>
          </a:stretch>
        </p:blipFill>
        <p:spPr>
          <a:xfrm>
            <a:off x="15767508" y="7117208"/>
            <a:ext cx="2591403" cy="2591404"/>
          </a:xfrm>
          <a:prstGeom prst="rect">
            <a:avLst/>
          </a:prstGeom>
          <a:ln w="12700">
            <a:miter lim="400000"/>
          </a:ln>
        </p:spPr>
      </p:pic>
      <p:pic>
        <p:nvPicPr>
          <p:cNvPr id="288" name="Image" descr="Image"/>
          <p:cNvPicPr>
            <a:picLocks noChangeAspect="1"/>
          </p:cNvPicPr>
          <p:nvPr/>
        </p:nvPicPr>
        <p:blipFill>
          <a:blip r:embed="rId4">
            <a:extLst/>
          </a:blip>
          <a:stretch>
            <a:fillRect/>
          </a:stretch>
        </p:blipFill>
        <p:spPr>
          <a:xfrm>
            <a:off x="8457392" y="6899672"/>
            <a:ext cx="2591403" cy="2591403"/>
          </a:xfrm>
          <a:prstGeom prst="rect">
            <a:avLst/>
          </a:prstGeom>
          <a:ln w="12700">
            <a:miter lim="400000"/>
          </a:ln>
        </p:spPr>
      </p:pic>
      <p:sp>
        <p:nvSpPr>
          <p:cNvPr id="289" name="Line"/>
          <p:cNvSpPr/>
          <p:nvPr/>
        </p:nvSpPr>
        <p:spPr>
          <a:xfrm>
            <a:off x="9429623" y="9604704"/>
            <a:ext cx="1" cy="1066133"/>
          </a:xfrm>
          <a:prstGeom prst="line">
            <a:avLst/>
          </a:prstGeom>
          <a:ln w="25400">
            <a:solidFill>
              <a:srgbClr val="000000"/>
            </a:solidFill>
            <a:miter lim="400000"/>
            <a:tailEnd type="triangle"/>
          </a:ln>
        </p:spPr>
        <p:txBody>
          <a:bodyPr lIns="45718" tIns="45718" rIns="45718" bIns="45718"/>
          <a:lstStyle/>
          <a:p>
            <a:pPr/>
          </a:p>
        </p:txBody>
      </p:sp>
      <p:sp>
        <p:nvSpPr>
          <p:cNvPr id="290" name="Line"/>
          <p:cNvSpPr/>
          <p:nvPr/>
        </p:nvSpPr>
        <p:spPr>
          <a:xfrm>
            <a:off x="17063208" y="9730203"/>
            <a:ext cx="1" cy="1066133"/>
          </a:xfrm>
          <a:prstGeom prst="line">
            <a:avLst/>
          </a:prstGeom>
          <a:ln w="25400">
            <a:solidFill>
              <a:srgbClr val="000000"/>
            </a:solidFill>
            <a:miter lim="400000"/>
            <a:tailEnd type="triangle"/>
          </a:ln>
        </p:spPr>
        <p:txBody>
          <a:bodyPr lIns="45718" tIns="45718" rIns="45718" bIns="45718"/>
          <a:lstStyle/>
          <a:p>
            <a:pPr/>
          </a:p>
        </p:txBody>
      </p:sp>
      <p:sp>
        <p:nvSpPr>
          <p:cNvPr id="291" name="Multiplication Sign"/>
          <p:cNvSpPr/>
          <p:nvPr/>
        </p:nvSpPr>
        <p:spPr>
          <a:xfrm>
            <a:off x="12542242" y="10814314"/>
            <a:ext cx="1270001" cy="1270001"/>
          </a:xfrm>
          <a:custGeom>
            <a:avLst/>
            <a:gdLst/>
            <a:ahLst/>
            <a:cxnLst>
              <a:cxn ang="0">
                <a:pos x="wd2" y="hd2"/>
              </a:cxn>
              <a:cxn ang="5400000">
                <a:pos x="wd2" y="hd2"/>
              </a:cxn>
              <a:cxn ang="10800000">
                <a:pos x="wd2" y="hd2"/>
              </a:cxn>
              <a:cxn ang="16200000">
                <a:pos x="wd2" y="hd2"/>
              </a:cxn>
            </a:cxnLst>
            <a:rect l="0" t="0" r="r" b="b"/>
            <a:pathLst>
              <a:path w="21577" h="21577" fill="norm" stroke="1" extrusionOk="0">
                <a:moveTo>
                  <a:pt x="3398" y="1"/>
                </a:moveTo>
                <a:cubicBezTo>
                  <a:pt x="3368" y="1"/>
                  <a:pt x="3338" y="12"/>
                  <a:pt x="3315" y="35"/>
                </a:cubicBezTo>
                <a:lnTo>
                  <a:pt x="35" y="3315"/>
                </a:lnTo>
                <a:cubicBezTo>
                  <a:pt x="-11" y="3361"/>
                  <a:pt x="-11" y="3434"/>
                  <a:pt x="35" y="3480"/>
                </a:cubicBezTo>
                <a:lnTo>
                  <a:pt x="7290" y="10733"/>
                </a:lnTo>
                <a:cubicBezTo>
                  <a:pt x="7320" y="10764"/>
                  <a:pt x="7320" y="10813"/>
                  <a:pt x="7290" y="10843"/>
                </a:cubicBezTo>
                <a:lnTo>
                  <a:pt x="35" y="18098"/>
                </a:lnTo>
                <a:cubicBezTo>
                  <a:pt x="-11" y="18144"/>
                  <a:pt x="-11" y="18217"/>
                  <a:pt x="35" y="18263"/>
                </a:cubicBezTo>
                <a:lnTo>
                  <a:pt x="3315" y="21543"/>
                </a:lnTo>
                <a:cubicBezTo>
                  <a:pt x="3361" y="21589"/>
                  <a:pt x="3434" y="21589"/>
                  <a:pt x="3480" y="21543"/>
                </a:cubicBezTo>
                <a:lnTo>
                  <a:pt x="10733" y="14288"/>
                </a:lnTo>
                <a:cubicBezTo>
                  <a:pt x="10764" y="14258"/>
                  <a:pt x="10814" y="14258"/>
                  <a:pt x="10845" y="14288"/>
                </a:cubicBezTo>
                <a:lnTo>
                  <a:pt x="18098" y="21543"/>
                </a:lnTo>
                <a:cubicBezTo>
                  <a:pt x="18144" y="21589"/>
                  <a:pt x="18217" y="21589"/>
                  <a:pt x="18263" y="21543"/>
                </a:cubicBezTo>
                <a:lnTo>
                  <a:pt x="21543" y="18263"/>
                </a:lnTo>
                <a:cubicBezTo>
                  <a:pt x="21589" y="18217"/>
                  <a:pt x="21589" y="18144"/>
                  <a:pt x="21543" y="18098"/>
                </a:cubicBezTo>
                <a:lnTo>
                  <a:pt x="14288" y="10845"/>
                </a:lnTo>
                <a:cubicBezTo>
                  <a:pt x="14258" y="10814"/>
                  <a:pt x="14258" y="10764"/>
                  <a:pt x="14288" y="10733"/>
                </a:cubicBezTo>
                <a:lnTo>
                  <a:pt x="21543" y="3480"/>
                </a:lnTo>
                <a:cubicBezTo>
                  <a:pt x="21588" y="3434"/>
                  <a:pt x="21588" y="3360"/>
                  <a:pt x="21543" y="3315"/>
                </a:cubicBezTo>
                <a:lnTo>
                  <a:pt x="18263" y="35"/>
                </a:lnTo>
                <a:cubicBezTo>
                  <a:pt x="18217" y="-11"/>
                  <a:pt x="18144" y="-11"/>
                  <a:pt x="18098" y="35"/>
                </a:cubicBezTo>
                <a:lnTo>
                  <a:pt x="10845" y="7290"/>
                </a:lnTo>
                <a:cubicBezTo>
                  <a:pt x="10814" y="7320"/>
                  <a:pt x="10765" y="7320"/>
                  <a:pt x="10735" y="7290"/>
                </a:cubicBezTo>
                <a:lnTo>
                  <a:pt x="3480" y="35"/>
                </a:lnTo>
                <a:cubicBezTo>
                  <a:pt x="3457" y="12"/>
                  <a:pt x="3428" y="1"/>
                  <a:pt x="3398" y="1"/>
                </a:cubicBezTo>
                <a:close/>
              </a:path>
            </a:pathLst>
          </a:custGeom>
          <a:solidFill>
            <a:srgbClr val="F14C0E"/>
          </a:solidFill>
          <a:ln w="12700">
            <a:miter lim="400000"/>
          </a:ln>
        </p:spPr>
        <p:txBody>
          <a:bodyPr lIns="50800" tIns="50800" rIns="50800" bIns="50800" anchor="ctr"/>
          <a:lstStyle/>
          <a:p>
            <a:pPr>
              <a:defRPr>
                <a:solidFill>
                  <a:schemeClr val="accent5"/>
                </a:solidFill>
              </a:defRPr>
            </a:pPr>
          </a:p>
        </p:txBody>
      </p:sp>
      <p:sp>
        <p:nvSpPr>
          <p:cNvPr id="292" name="Consistent:…"/>
          <p:cNvSpPr txBox="1"/>
          <p:nvPr/>
        </p:nvSpPr>
        <p:spPr>
          <a:xfrm>
            <a:off x="1131340" y="3621859"/>
            <a:ext cx="10157619" cy="25286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3200">
                <a:solidFill>
                  <a:srgbClr val="000000"/>
                </a:solidFill>
              </a:defRPr>
            </a:pPr>
            <a:r>
              <a:t>Consistent:</a:t>
            </a:r>
          </a:p>
          <a:p>
            <a:pPr algn="l">
              <a:defRPr sz="3200">
                <a:solidFill>
                  <a:srgbClr val="000000"/>
                </a:solidFill>
              </a:defRPr>
            </a:pPr>
            <a:r>
              <a:t>Maintain that “single server” behavior - all clients see the same values </a:t>
            </a:r>
            <a:r>
              <a:rPr i="1"/>
              <a:t>regardless</a:t>
            </a:r>
            <a:r>
              <a:t> of failures</a:t>
            </a:r>
          </a:p>
          <a:p>
            <a:pPr algn="l">
              <a:defRPr sz="3200">
                <a:solidFill>
                  <a:srgbClr val="000000"/>
                </a:solidFill>
              </a:defRPr>
            </a:pPr>
            <a:r>
              <a:t>At least one server can’t safely respond in case of failure</a:t>
            </a:r>
          </a:p>
        </p:txBody>
      </p:sp>
      <p:sp>
        <p:nvSpPr>
          <p:cNvPr id="293" name="Available:…"/>
          <p:cNvSpPr txBox="1"/>
          <p:nvPr/>
        </p:nvSpPr>
        <p:spPr>
          <a:xfrm>
            <a:off x="12703875" y="3798275"/>
            <a:ext cx="10157619" cy="203332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b="1" sz="3200">
                <a:solidFill>
                  <a:srgbClr val="000000"/>
                </a:solidFill>
              </a:defRPr>
            </a:pPr>
            <a:r>
              <a:t>Available:</a:t>
            </a:r>
          </a:p>
          <a:p>
            <a:pPr algn="l">
              <a:defRPr sz="3200">
                <a:solidFill>
                  <a:srgbClr val="000000"/>
                </a:solidFill>
              </a:defRPr>
            </a:pPr>
            <a:r>
              <a:t>Different servers might diverge</a:t>
            </a:r>
          </a:p>
          <a:p>
            <a:pPr algn="l">
              <a:defRPr sz="3200">
                <a:solidFill>
                  <a:srgbClr val="000000"/>
                </a:solidFill>
              </a:defRPr>
            </a:pPr>
            <a:r>
              <a:t>Ignores network failures, as long as client can reach server, still offer a response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The Monolith Architecture Relies on a Single Server"/>
          <p:cNvSpPr txBox="1"/>
          <p:nvPr>
            <p:ph type="title"/>
          </p:nvPr>
        </p:nvSpPr>
        <p:spPr>
          <a:prstGeom prst="rect">
            <a:avLst/>
          </a:prstGeom>
        </p:spPr>
        <p:txBody>
          <a:bodyPr/>
          <a:lstStyle>
            <a:lvl1pPr defTabSz="2096970">
              <a:defRPr spc="-146" sz="7310"/>
            </a:lvl1pPr>
          </a:lstStyle>
          <a:p>
            <a:pPr/>
            <a:r>
              <a:t>The Monolith Architecture Relies on a Single Server</a:t>
            </a:r>
          </a:p>
        </p:txBody>
      </p:sp>
      <p:sp>
        <p:nvSpPr>
          <p:cNvPr id="298" name="Slide Subtitle"/>
          <p:cNvSpPr txBox="1"/>
          <p:nvPr>
            <p:ph type="body" sz="quarter" idx="1"/>
          </p:nvPr>
        </p:nvSpPr>
        <p:spPr>
          <a:prstGeom prst="rect">
            <a:avLst/>
          </a:prstGeom>
        </p:spPr>
        <p:txBody>
          <a:bodyPr/>
          <a:lstStyle/>
          <a:p>
            <a:pPr/>
          </a:p>
        </p:txBody>
      </p:sp>
      <p:sp>
        <p:nvSpPr>
          <p:cNvPr id="299" name="Body Level On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Simplest answer to consistency problem: have only one server, one source of truth</a:t>
            </a:r>
          </a:p>
          <a:p>
            <a:pPr/>
            <a:r>
              <a:t>Still “distributed” in that we have many clients</a:t>
            </a:r>
          </a:p>
          <a:p>
            <a:pPr/>
            <a:r>
              <a:t>Sacrifices:</a:t>
            </a:r>
          </a:p>
          <a:p>
            <a:pPr lvl="1" marL="862263" indent="-481263">
              <a:buSzPct val="100000"/>
            </a:pPr>
            <a:r>
              <a:t>Scalability</a:t>
            </a:r>
          </a:p>
          <a:p>
            <a:pPr lvl="1" marL="862263" indent="-481263">
              <a:buSzPct val="100000"/>
            </a:pPr>
            <a:r>
              <a:t>Performance</a:t>
            </a:r>
          </a:p>
          <a:p>
            <a:pPr lvl="1" marL="862263" indent="-481263">
              <a:buSzPct val="100000"/>
            </a:pPr>
            <a:r>
              <a:t>Fault tolerance</a:t>
            </a:r>
          </a:p>
        </p:txBody>
      </p:sp>
      <p:sp>
        <p:nvSpPr>
          <p:cNvPr id="300" name="Server"/>
          <p:cNvSpPr/>
          <p:nvPr/>
        </p:nvSpPr>
        <p:spPr>
          <a:xfrm>
            <a:off x="14965367" y="6522341"/>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Server</a:t>
            </a:r>
          </a:p>
        </p:txBody>
      </p:sp>
      <p:sp>
        <p:nvSpPr>
          <p:cNvPr id="301" name="Client"/>
          <p:cNvSpPr/>
          <p:nvPr/>
        </p:nvSpPr>
        <p:spPr>
          <a:xfrm>
            <a:off x="8578511"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02" name="Client"/>
          <p:cNvSpPr/>
          <p:nvPr/>
        </p:nvSpPr>
        <p:spPr>
          <a:xfrm>
            <a:off x="11771939"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03" name="Client"/>
          <p:cNvSpPr/>
          <p:nvPr/>
        </p:nvSpPr>
        <p:spPr>
          <a:xfrm>
            <a:off x="14965367"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04" name="Client"/>
          <p:cNvSpPr/>
          <p:nvPr/>
        </p:nvSpPr>
        <p:spPr>
          <a:xfrm>
            <a:off x="18158795"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05" name="Client"/>
          <p:cNvSpPr/>
          <p:nvPr/>
        </p:nvSpPr>
        <p:spPr>
          <a:xfrm>
            <a:off x="21352223"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06" name="Line"/>
          <p:cNvSpPr/>
          <p:nvPr/>
        </p:nvSpPr>
        <p:spPr>
          <a:xfrm flipV="1">
            <a:off x="10377666" y="8400574"/>
            <a:ext cx="4508501" cy="2931911"/>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07" name="Line"/>
          <p:cNvSpPr/>
          <p:nvPr/>
        </p:nvSpPr>
        <p:spPr>
          <a:xfrm flipV="1">
            <a:off x="13034768" y="8547190"/>
            <a:ext cx="2745006"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08" name="Line"/>
          <p:cNvSpPr/>
          <p:nvPr/>
        </p:nvSpPr>
        <p:spPr>
          <a:xfrm flipV="1">
            <a:off x="16172520" y="8499405"/>
            <a:ext cx="1"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09" name="Line"/>
          <p:cNvSpPr/>
          <p:nvPr/>
        </p:nvSpPr>
        <p:spPr>
          <a:xfrm flipH="1" flipV="1">
            <a:off x="16948187" y="8547190"/>
            <a:ext cx="2414308"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10" name="Line"/>
          <p:cNvSpPr/>
          <p:nvPr/>
        </p:nvSpPr>
        <p:spPr>
          <a:xfrm flipH="1" flipV="1">
            <a:off x="17519836" y="8499405"/>
            <a:ext cx="4848536" cy="284057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4" name="NFS is a Monolithic Shared Filesystem"/>
          <p:cNvSpPr txBox="1"/>
          <p:nvPr>
            <p:ph type="title"/>
          </p:nvPr>
        </p:nvSpPr>
        <p:spPr>
          <a:prstGeom prst="rect">
            <a:avLst/>
          </a:prstGeom>
        </p:spPr>
        <p:txBody>
          <a:bodyPr/>
          <a:lstStyle/>
          <a:p>
            <a:pPr/>
            <a:r>
              <a:t>NFS is a Monolithic Shared Filesystem</a:t>
            </a:r>
          </a:p>
        </p:txBody>
      </p:sp>
      <p:sp>
        <p:nvSpPr>
          <p:cNvPr id="315" name="Slide Subtitle"/>
          <p:cNvSpPr txBox="1"/>
          <p:nvPr>
            <p:ph type="body" sz="quarter" idx="1"/>
          </p:nvPr>
        </p:nvSpPr>
        <p:spPr>
          <a:prstGeom prst="rect">
            <a:avLst/>
          </a:prstGeom>
        </p:spPr>
        <p:txBody>
          <a:bodyPr/>
          <a:lstStyle/>
          <a:p>
            <a:pPr/>
          </a:p>
        </p:txBody>
      </p:sp>
      <p:sp>
        <p:nvSpPr>
          <p:cNvPr id="316" name="Body Level One…"/>
          <p:cNvSpPr txBox="1"/>
          <p:nvPr>
            <p:ph type="body" idx="21"/>
          </p:nvPr>
        </p:nvSpPr>
        <p:spPr>
          <a:xfrm>
            <a:off x="1206500" y="4248503"/>
            <a:ext cx="21091643" cy="8256014"/>
          </a:xfrm>
          <a:prstGeom prst="rect">
            <a:avLst/>
          </a:prstGeom>
          <a:extLst>
            <a:ext uri="{C572A759-6A51-4108-AA02-DFA0A04FC94B}">
              <ma14:wrappingTextBoxFlag xmlns:ma14="http://schemas.microsoft.com/office/mac/drawingml/2011/main" val="1"/>
            </a:ext>
          </a:extLst>
        </p:spPr>
        <p:txBody>
          <a:bodyPr/>
          <a:lstStyle/>
          <a:p>
            <a:pPr/>
            <a:r>
              <a:t>All files are stored on a single server</a:t>
            </a:r>
          </a:p>
          <a:p>
            <a:pPr/>
            <a:r>
              <a:t>To list files in a directory, clients make request to server</a:t>
            </a:r>
          </a:p>
          <a:p>
            <a:pPr/>
            <a:r>
              <a:t>To read or write files, clients make request to server</a:t>
            </a:r>
          </a:p>
          <a:p>
            <a:pPr/>
            <a:r>
              <a:t>Clients might “lock” files to prevent concurrent updates</a:t>
            </a:r>
          </a:p>
          <a:p>
            <a:pPr/>
            <a:r>
              <a:t>Assuming that scale, throughput, fault tolerance requirements are relatively low, this is an acceptable architecture</a:t>
            </a:r>
          </a:p>
          <a:p>
            <a:pPr/>
            <a:r>
              <a:t>This architecture is the </a:t>
            </a:r>
            <a:r>
              <a:rPr i="1"/>
              <a:t>easiest</a:t>
            </a:r>
            <a:r>
              <a:t> to build fast and correctly</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0" name="Monolithic Architectures Struggle to Scale"/>
          <p:cNvSpPr txBox="1"/>
          <p:nvPr>
            <p:ph type="title"/>
          </p:nvPr>
        </p:nvSpPr>
        <p:spPr>
          <a:prstGeom prst="rect">
            <a:avLst/>
          </a:prstGeom>
        </p:spPr>
        <p:txBody>
          <a:bodyPr/>
          <a:lstStyle/>
          <a:p>
            <a:pPr/>
            <a:r>
              <a:t>Monolithic Architectures Struggle to Scale</a:t>
            </a:r>
          </a:p>
        </p:txBody>
      </p:sp>
      <p:sp>
        <p:nvSpPr>
          <p:cNvPr id="321" name="Challenges with NFS"/>
          <p:cNvSpPr txBox="1"/>
          <p:nvPr>
            <p:ph type="body" sz="quarter" idx="1"/>
          </p:nvPr>
        </p:nvSpPr>
        <p:spPr>
          <a:prstGeom prst="rect">
            <a:avLst/>
          </a:prstGeom>
        </p:spPr>
        <p:txBody>
          <a:bodyPr/>
          <a:lstStyle/>
          <a:p>
            <a:pPr/>
            <a:r>
              <a:t>Challenges with NFS</a:t>
            </a:r>
          </a:p>
        </p:txBody>
      </p:sp>
      <p:sp>
        <p:nvSpPr>
          <p:cNvPr id="322" name="Body Level One…"/>
          <p:cNvSpPr txBox="1"/>
          <p:nvPr>
            <p:ph type="body" idx="21"/>
          </p:nvPr>
        </p:nvSpPr>
        <p:spPr>
          <a:xfrm>
            <a:off x="1206500" y="4248503"/>
            <a:ext cx="13451483" cy="8256014"/>
          </a:xfrm>
          <a:prstGeom prst="rect">
            <a:avLst/>
          </a:prstGeom>
          <a:extLst>
            <a:ext uri="{C572A759-6A51-4108-AA02-DFA0A04FC94B}">
              <ma14:wrappingTextBoxFlag xmlns:ma14="http://schemas.microsoft.com/office/mac/drawingml/2011/main" val="1"/>
            </a:ext>
          </a:extLst>
        </p:spPr>
        <p:txBody>
          <a:bodyPr/>
          <a:lstStyle/>
          <a:p>
            <a:pPr/>
            <a:r>
              <a:t>Scalability - How to go from 10 to 100 to 1,000 clients?</a:t>
            </a:r>
          </a:p>
          <a:p>
            <a:pPr/>
            <a:r>
              <a:t>Performance - How to access 100’s of GB of data concurrently?</a:t>
            </a:r>
          </a:p>
          <a:p>
            <a:pPr/>
            <a:r>
              <a:t>Fault tolerance - What if server crashes?</a:t>
            </a:r>
          </a:p>
        </p:txBody>
      </p:sp>
      <p:sp>
        <p:nvSpPr>
          <p:cNvPr id="323" name="Server"/>
          <p:cNvSpPr/>
          <p:nvPr/>
        </p:nvSpPr>
        <p:spPr>
          <a:xfrm>
            <a:off x="14965367" y="6522341"/>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Server</a:t>
            </a:r>
          </a:p>
        </p:txBody>
      </p:sp>
      <p:sp>
        <p:nvSpPr>
          <p:cNvPr id="324" name="Client"/>
          <p:cNvSpPr/>
          <p:nvPr/>
        </p:nvSpPr>
        <p:spPr>
          <a:xfrm>
            <a:off x="8578511"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25" name="Client"/>
          <p:cNvSpPr/>
          <p:nvPr/>
        </p:nvSpPr>
        <p:spPr>
          <a:xfrm>
            <a:off x="11771939"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26" name="Client"/>
          <p:cNvSpPr/>
          <p:nvPr/>
        </p:nvSpPr>
        <p:spPr>
          <a:xfrm>
            <a:off x="14965367"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27" name="Client"/>
          <p:cNvSpPr/>
          <p:nvPr/>
        </p:nvSpPr>
        <p:spPr>
          <a:xfrm>
            <a:off x="18158795"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28" name="Client"/>
          <p:cNvSpPr/>
          <p:nvPr/>
        </p:nvSpPr>
        <p:spPr>
          <a:xfrm>
            <a:off x="21352223" y="11407347"/>
            <a:ext cx="2414308" cy="1909698"/>
          </a:xfrm>
          <a:prstGeom prst="rect">
            <a:avLst/>
          </a:prstGeom>
          <a:solidFill>
            <a:srgbClr val="BBD5AC"/>
          </a:solidFill>
          <a:ln w="12700">
            <a:miter lim="400000"/>
          </a:ln>
          <a:extLst>
            <a:ext uri="{C572A759-6A51-4108-AA02-DFA0A04FC94B}">
              <ma14:wrappingTextBoxFlag xmlns:ma14="http://schemas.microsoft.com/office/mac/drawingml/2011/main" val="1"/>
            </a:ext>
          </a:extLst>
        </p:spPr>
        <p:txBody>
          <a:bodyPr lIns="71437" tIns="71437" rIns="71437" bIns="71437"/>
          <a:lstStyle>
            <a:lvl1pPr defTabSz="821531">
              <a:defRPr sz="3000">
                <a:solidFill>
                  <a:srgbClr val="000000"/>
                </a:solidFill>
                <a:latin typeface="Helvetica Neue Medium"/>
                <a:ea typeface="Helvetica Neue Medium"/>
                <a:cs typeface="Helvetica Neue Medium"/>
                <a:sym typeface="Helvetica Neue Medium"/>
              </a:defRPr>
            </a:lvl1pPr>
          </a:lstStyle>
          <a:p>
            <a:pPr/>
            <a:r>
              <a:t>Client</a:t>
            </a:r>
          </a:p>
        </p:txBody>
      </p:sp>
      <p:sp>
        <p:nvSpPr>
          <p:cNvPr id="329" name="Line"/>
          <p:cNvSpPr/>
          <p:nvPr/>
        </p:nvSpPr>
        <p:spPr>
          <a:xfrm flipV="1">
            <a:off x="10377666" y="8400574"/>
            <a:ext cx="4508501" cy="2931911"/>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0" name="Line"/>
          <p:cNvSpPr/>
          <p:nvPr/>
        </p:nvSpPr>
        <p:spPr>
          <a:xfrm flipV="1">
            <a:off x="13034768" y="8547190"/>
            <a:ext cx="2745006"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1" name="Line"/>
          <p:cNvSpPr/>
          <p:nvPr/>
        </p:nvSpPr>
        <p:spPr>
          <a:xfrm flipV="1">
            <a:off x="16172520" y="8499405"/>
            <a:ext cx="1"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2" name="Line"/>
          <p:cNvSpPr/>
          <p:nvPr/>
        </p:nvSpPr>
        <p:spPr>
          <a:xfrm flipH="1" flipV="1">
            <a:off x="16948187" y="8547190"/>
            <a:ext cx="2414308" cy="274500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3" name="Line"/>
          <p:cNvSpPr/>
          <p:nvPr/>
        </p:nvSpPr>
        <p:spPr>
          <a:xfrm flipH="1" flipV="1">
            <a:off x="17519836" y="8499405"/>
            <a:ext cx="4848536" cy="2840576"/>
          </a:xfrm>
          <a:prstGeom prst="line">
            <a:avLst/>
          </a:prstGeom>
          <a:ln w="254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7" name="Google Shape;164;p24"/>
          <p:cNvSpPr txBox="1"/>
          <p:nvPr>
            <p:ph type="title"/>
          </p:nvPr>
        </p:nvSpPr>
        <p:spPr>
          <a:prstGeom prst="rect">
            <a:avLst/>
          </a:prstGeom>
        </p:spPr>
        <p:txBody>
          <a:bodyPr/>
          <a:lstStyle>
            <a:lvl1pPr>
              <a:defRPr spc="-200"/>
            </a:lvl1pPr>
          </a:lstStyle>
          <a:p>
            <a:pPr/>
            <a:r>
              <a:t>Replication Alone is Not The Answer</a:t>
            </a:r>
          </a:p>
        </p:txBody>
      </p:sp>
      <p:sp>
        <p:nvSpPr>
          <p:cNvPr id="338" name="Slide Subtitle"/>
          <p:cNvSpPr txBox="1"/>
          <p:nvPr>
            <p:ph type="body" sz="quarter" idx="1"/>
          </p:nvPr>
        </p:nvSpPr>
        <p:spPr>
          <a:prstGeom prst="rect">
            <a:avLst/>
          </a:prstGeom>
        </p:spPr>
        <p:txBody>
          <a:bodyPr/>
          <a:lstStyle/>
          <a:p>
            <a:pPr/>
          </a:p>
        </p:txBody>
      </p:sp>
      <p:sp>
        <p:nvSpPr>
          <p:cNvPr id="339" name="Body Level On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Constraints:</a:t>
            </a:r>
          </a:p>
          <a:p>
            <a:pPr lvl="1" marL="862263" indent="-481263">
              <a:buSzPct val="100000"/>
            </a:pPr>
            <a:r>
              <a:t>Latency: Speed of light (~1ns/ft)</a:t>
            </a:r>
          </a:p>
          <a:p>
            <a:pPr lvl="1" marL="862263" indent="-481263">
              <a:buSzPct val="100000"/>
            </a:pPr>
            <a:r>
              <a:t>Throughput: Long-distance links between servers are relatively low throughput (10’s of Gbps, compare to 100’s of Gbps within a single server)</a:t>
            </a:r>
          </a:p>
          <a:p>
            <a:pPr/>
            <a:r>
              <a:t>Tradeoffs for replication, particularly over long distances:</a:t>
            </a:r>
          </a:p>
          <a:p>
            <a:pPr lvl="1" marL="862263" indent="-481263">
              <a:buSzPct val="100000"/>
            </a:pPr>
            <a:r>
              <a:t>Replication will </a:t>
            </a:r>
            <a:r>
              <a:rPr i="1"/>
              <a:t>add</a:t>
            </a:r>
            <a:r>
              <a:t> latency, not reduce it</a:t>
            </a:r>
          </a:p>
          <a:p>
            <a:pPr lvl="1" marL="862263" indent="-481263">
              <a:buSzPct val="100000"/>
            </a:pPr>
            <a:r>
              <a:t>Usually not enough bandwidth to maintain replication of all data across all nodes</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a:ea typeface="Helvetica"/>
        <a:cs typeface="Helvetica"/>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